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60" r:id="rId5"/>
    <p:sldId id="261" r:id="rId6"/>
    <p:sldId id="263" r:id="rId7"/>
    <p:sldId id="259" r:id="rId8"/>
    <p:sldId id="262" r:id="rId9"/>
    <p:sldId id="264" r:id="rId10"/>
    <p:sldId id="265" r:id="rId11"/>
    <p:sldId id="266" r:id="rId12"/>
    <p:sldId id="268" r:id="rId13"/>
    <p:sldId id="267" r:id="rId14"/>
    <p:sldId id="269" r:id="rId15"/>
    <p:sldId id="270" r:id="rId16"/>
    <p:sldId id="271" r:id="rId17"/>
    <p:sldId id="272" r:id="rId18"/>
    <p:sldId id="273" r:id="rId19"/>
    <p:sldId id="275"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750" y="2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26.02.2018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26.02.2018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26.02.2018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26.02.2018</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26.02.2018</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26.02.2018</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26.02.2018</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26.02.2018</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26.02.2018</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26.02.2018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26.02.2018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26.02.2018</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eg"/></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 Id="rId9" Type="http://schemas.openxmlformats.org/officeDocument/2006/relationships/image" Target="../media/image25.jpeg"/></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Ольга\Desktop\презентация\DSC01004.JPG"/>
          <p:cNvPicPr>
            <a:picLocks noChangeAspect="1" noChangeArrowheads="1"/>
          </p:cNvPicPr>
          <p:nvPr/>
        </p:nvPicPr>
        <p:blipFill>
          <a:blip r:embed="rId2" cstate="print"/>
          <a:srcRect/>
          <a:stretch>
            <a:fillRect/>
          </a:stretch>
        </p:blipFill>
        <p:spPr bwMode="auto">
          <a:xfrm>
            <a:off x="1" y="0"/>
            <a:ext cx="9396536" cy="6858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Ольга\Desktop\Рисунок1.jpg"/>
          <p:cNvPicPr>
            <a:picLocks noChangeAspect="1" noChangeArrowheads="1"/>
          </p:cNvPicPr>
          <p:nvPr/>
        </p:nvPicPr>
        <p:blipFill>
          <a:blip r:embed="rId2" cstate="print"/>
          <a:srcRect/>
          <a:stretch>
            <a:fillRect/>
          </a:stretch>
        </p:blipFill>
        <p:spPr bwMode="auto">
          <a:xfrm>
            <a:off x="0" y="0"/>
            <a:ext cx="9156700" cy="6870700"/>
          </a:xfrm>
          <a:prstGeom prst="rect">
            <a:avLst/>
          </a:prstGeom>
          <a:noFill/>
        </p:spPr>
      </p:pic>
      <p:pic>
        <p:nvPicPr>
          <p:cNvPr id="1027" name="Picture 3" descr="C:\Users\Ольга\Desktop\презентация\DSC00182.JPG"/>
          <p:cNvPicPr>
            <a:picLocks noChangeAspect="1" noChangeArrowheads="1"/>
          </p:cNvPicPr>
          <p:nvPr/>
        </p:nvPicPr>
        <p:blipFill>
          <a:blip r:embed="rId3" cstate="print"/>
          <a:srcRect/>
          <a:stretch>
            <a:fillRect/>
          </a:stretch>
        </p:blipFill>
        <p:spPr bwMode="auto">
          <a:xfrm>
            <a:off x="0" y="-270030"/>
            <a:ext cx="9504040" cy="712803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Ольга\Desktop\Рисунок1.jpg"/>
          <p:cNvPicPr>
            <a:picLocks noChangeAspect="1" noChangeArrowheads="1"/>
          </p:cNvPicPr>
          <p:nvPr/>
        </p:nvPicPr>
        <p:blipFill>
          <a:blip r:embed="rId2" cstate="print"/>
          <a:srcRect l="139" b="2746"/>
          <a:stretch>
            <a:fillRect/>
          </a:stretch>
        </p:blipFill>
        <p:spPr bwMode="auto">
          <a:xfrm>
            <a:off x="0" y="-12701"/>
            <a:ext cx="9144000" cy="6870701"/>
          </a:xfrm>
          <a:prstGeom prst="rect">
            <a:avLst/>
          </a:prstGeom>
          <a:noFill/>
        </p:spPr>
      </p:pic>
      <p:graphicFrame>
        <p:nvGraphicFramePr>
          <p:cNvPr id="3" name="Таблица 2"/>
          <p:cNvGraphicFramePr>
            <a:graphicFrameLocks noGrp="1"/>
          </p:cNvGraphicFramePr>
          <p:nvPr/>
        </p:nvGraphicFramePr>
        <p:xfrm>
          <a:off x="539552" y="404663"/>
          <a:ext cx="8208912" cy="5766858"/>
        </p:xfrm>
        <a:graphic>
          <a:graphicData uri="http://schemas.openxmlformats.org/drawingml/2006/table">
            <a:tbl>
              <a:tblPr/>
              <a:tblGrid>
                <a:gridCol w="2664296"/>
                <a:gridCol w="5544616"/>
              </a:tblGrid>
              <a:tr h="532203">
                <a:tc gridSpan="2">
                  <a:txBody>
                    <a:bodyPr/>
                    <a:lstStyle/>
                    <a:p>
                      <a:pPr algn="ctr">
                        <a:lnSpc>
                          <a:spcPct val="100000"/>
                        </a:lnSpc>
                        <a:spcAft>
                          <a:spcPts val="0"/>
                        </a:spcAft>
                      </a:pPr>
                      <a:r>
                        <a:rPr lang="ru-RU" sz="1600" b="1" dirty="0">
                          <a:solidFill>
                            <a:schemeClr val="tx1"/>
                          </a:solidFill>
                          <a:latin typeface="Times New Roman"/>
                          <a:ea typeface="Times New Roman"/>
                          <a:cs typeface="Times New Roman"/>
                        </a:rPr>
                        <a:t>Общие сведения</a:t>
                      </a:r>
                      <a:endParaRPr lang="ru-RU" sz="1600" dirty="0">
                        <a:solidFill>
                          <a:schemeClr val="tx1"/>
                        </a:solidFill>
                        <a:latin typeface="Calibri"/>
                        <a:ea typeface="Calibri"/>
                        <a:cs typeface="Times New Roman"/>
                      </a:endParaRPr>
                    </a:p>
                    <a:p>
                      <a:pPr algn="ctr">
                        <a:lnSpc>
                          <a:spcPct val="100000"/>
                        </a:lnSpc>
                        <a:spcAft>
                          <a:spcPts val="0"/>
                        </a:spcAft>
                      </a:pPr>
                      <a:r>
                        <a:rPr lang="ru-RU" sz="1600" b="1" dirty="0">
                          <a:solidFill>
                            <a:schemeClr val="tx1"/>
                          </a:solidFill>
                          <a:latin typeface="Times New Roman"/>
                          <a:ea typeface="Times New Roman"/>
                          <a:cs typeface="Times New Roman"/>
                        </a:rPr>
                        <a:t>о дошкольном образовательном учреждении (ДОУ)</a:t>
                      </a:r>
                      <a:endParaRPr lang="ru-RU" sz="1600" dirty="0">
                        <a:solidFill>
                          <a:schemeClr val="tx1"/>
                        </a:solidFill>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hMerge="1">
                  <a:txBody>
                    <a:bodyPr/>
                    <a:lstStyle/>
                    <a:p>
                      <a:endParaRPr lang="ru-RU"/>
                    </a:p>
                  </a:txBody>
                  <a:tcPr/>
                </a:tc>
              </a:tr>
              <a:tr h="619926">
                <a:tc>
                  <a:txBody>
                    <a:bodyPr/>
                    <a:lstStyle/>
                    <a:p>
                      <a:pPr algn="ctr">
                        <a:lnSpc>
                          <a:spcPct val="115000"/>
                        </a:lnSpc>
                        <a:spcAft>
                          <a:spcPts val="0"/>
                        </a:spcAft>
                      </a:pPr>
                      <a:r>
                        <a:rPr lang="ru-RU" sz="1400" b="1" dirty="0">
                          <a:solidFill>
                            <a:schemeClr val="tx1"/>
                          </a:solidFill>
                          <a:latin typeface="Times New Roman"/>
                          <a:ea typeface="Times New Roman"/>
                          <a:cs typeface="Times New Roman"/>
                        </a:rPr>
                        <a:t>Полное наименование образовательной организации</a:t>
                      </a:r>
                      <a:endParaRPr lang="ru-RU" sz="1400" dirty="0">
                        <a:solidFill>
                          <a:schemeClr val="tx1"/>
                        </a:solidFill>
                        <a:latin typeface="Calibri"/>
                        <a:ea typeface="Calibri"/>
                        <a:cs typeface="Times New Roman"/>
                      </a:endParaRPr>
                    </a:p>
                  </a:txBody>
                  <a:tcPr marL="0" marR="0"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ru-RU" sz="1400" b="1" dirty="0">
                          <a:solidFill>
                            <a:schemeClr val="tx1"/>
                          </a:solidFill>
                          <a:latin typeface="Times New Roman"/>
                          <a:ea typeface="Times New Roman"/>
                          <a:cs typeface="Times New Roman"/>
                        </a:rPr>
                        <a:t>Муниципальное  дошкольное образовательное учреждение детский сад  №  1 «Гнёздышко» Кимрского района Тверской области</a:t>
                      </a:r>
                      <a:endParaRPr lang="ru-RU" sz="1400" b="1" dirty="0">
                        <a:solidFill>
                          <a:schemeClr val="tx1"/>
                        </a:solidFill>
                        <a:latin typeface="Calibri"/>
                        <a:ea typeface="Calibri"/>
                        <a:cs typeface="Times New Roman"/>
                      </a:endParaRPr>
                    </a:p>
                  </a:txBody>
                  <a:tcPr marL="0" marR="0"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4056">
                <a:tc>
                  <a:txBody>
                    <a:bodyPr/>
                    <a:lstStyle/>
                    <a:p>
                      <a:pPr algn="ctr">
                        <a:lnSpc>
                          <a:spcPct val="115000"/>
                        </a:lnSpc>
                        <a:spcAft>
                          <a:spcPts val="0"/>
                        </a:spcAft>
                      </a:pPr>
                      <a:r>
                        <a:rPr lang="ru-RU" sz="1400" b="1" dirty="0">
                          <a:solidFill>
                            <a:schemeClr val="tx1"/>
                          </a:solidFill>
                          <a:latin typeface="Times New Roman"/>
                          <a:ea typeface="Times New Roman"/>
                          <a:cs typeface="Times New Roman"/>
                        </a:rPr>
                        <a:t>Дата создания образовательной организации</a:t>
                      </a:r>
                      <a:endParaRPr lang="ru-RU" sz="1400" dirty="0">
                        <a:solidFill>
                          <a:schemeClr val="tx1"/>
                        </a:solidFill>
                        <a:latin typeface="Calibri"/>
                        <a:ea typeface="Calibri"/>
                        <a:cs typeface="Times New Roman"/>
                      </a:endParaRPr>
                    </a:p>
                  </a:txBody>
                  <a:tcPr marL="0" marR="0"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ru-RU" sz="1400" b="1" dirty="0">
                          <a:solidFill>
                            <a:schemeClr val="tx1"/>
                          </a:solidFill>
                          <a:latin typeface="Times New Roman"/>
                          <a:ea typeface="Times New Roman"/>
                          <a:cs typeface="Times New Roman"/>
                        </a:rPr>
                        <a:t>28 </a:t>
                      </a:r>
                      <a:r>
                        <a:rPr lang="ru-RU" sz="1400" b="1" dirty="0" smtClean="0">
                          <a:solidFill>
                            <a:schemeClr val="tx1"/>
                          </a:solidFill>
                          <a:latin typeface="Times New Roman"/>
                          <a:ea typeface="Times New Roman"/>
                          <a:cs typeface="Times New Roman"/>
                        </a:rPr>
                        <a:t>февраль </a:t>
                      </a:r>
                      <a:r>
                        <a:rPr lang="ru-RU" sz="1400" b="1" dirty="0">
                          <a:solidFill>
                            <a:schemeClr val="tx1"/>
                          </a:solidFill>
                          <a:latin typeface="Times New Roman"/>
                          <a:ea typeface="Times New Roman"/>
                          <a:cs typeface="Times New Roman"/>
                        </a:rPr>
                        <a:t>1968 года</a:t>
                      </a:r>
                      <a:endParaRPr lang="ru-RU" sz="1400" b="1" dirty="0">
                        <a:solidFill>
                          <a:schemeClr val="tx1"/>
                        </a:solidFill>
                        <a:latin typeface="Calibri"/>
                        <a:ea typeface="Calibri"/>
                        <a:cs typeface="Times New Roman"/>
                      </a:endParaRPr>
                    </a:p>
                  </a:txBody>
                  <a:tcPr marL="0" marR="0"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8072">
                <a:tc>
                  <a:txBody>
                    <a:bodyPr/>
                    <a:lstStyle/>
                    <a:p>
                      <a:pPr algn="ctr">
                        <a:lnSpc>
                          <a:spcPct val="115000"/>
                        </a:lnSpc>
                        <a:spcAft>
                          <a:spcPts val="0"/>
                        </a:spcAft>
                      </a:pPr>
                      <a:r>
                        <a:rPr lang="ru-RU" sz="1400" b="1" dirty="0">
                          <a:solidFill>
                            <a:schemeClr val="tx1"/>
                          </a:solidFill>
                          <a:latin typeface="Times New Roman"/>
                          <a:ea typeface="Times New Roman"/>
                          <a:cs typeface="Times New Roman"/>
                        </a:rPr>
                        <a:t>Учредитель образовательной организации</a:t>
                      </a:r>
                      <a:endParaRPr lang="ru-RU" sz="1400" dirty="0">
                        <a:solidFill>
                          <a:schemeClr val="tx1"/>
                        </a:solidFill>
                        <a:latin typeface="Calibri"/>
                        <a:ea typeface="Calibri"/>
                        <a:cs typeface="Times New Roman"/>
                      </a:endParaRPr>
                    </a:p>
                  </a:txBody>
                  <a:tcPr marL="0" marR="0"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0"/>
                        </a:spcAft>
                      </a:pPr>
                      <a:r>
                        <a:rPr lang="ru-RU" sz="1400" b="1" dirty="0">
                          <a:solidFill>
                            <a:schemeClr val="tx1"/>
                          </a:solidFill>
                          <a:latin typeface="Times New Roman"/>
                          <a:ea typeface="Times New Roman"/>
                          <a:cs typeface="Times New Roman"/>
                        </a:rPr>
                        <a:t>Учредителем образовательной организации является Администрация Кимрского района Тверской области</a:t>
                      </a:r>
                      <a:endParaRPr lang="ru-RU" sz="1400" b="1" dirty="0">
                        <a:solidFill>
                          <a:schemeClr val="tx1"/>
                        </a:solidFill>
                        <a:latin typeface="Calibri"/>
                        <a:ea typeface="Calibri"/>
                        <a:cs typeface="Times New Roman"/>
                      </a:endParaRPr>
                    </a:p>
                  </a:txBody>
                  <a:tcPr marL="0" marR="0"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92088">
                <a:tc>
                  <a:txBody>
                    <a:bodyPr/>
                    <a:lstStyle/>
                    <a:p>
                      <a:pPr algn="ctr">
                        <a:lnSpc>
                          <a:spcPct val="115000"/>
                        </a:lnSpc>
                        <a:spcAft>
                          <a:spcPts val="0"/>
                        </a:spcAft>
                      </a:pPr>
                      <a:r>
                        <a:rPr lang="ru-RU" sz="1400" b="1" dirty="0">
                          <a:solidFill>
                            <a:schemeClr val="tx1"/>
                          </a:solidFill>
                          <a:latin typeface="Times New Roman"/>
                          <a:ea typeface="Times New Roman"/>
                          <a:cs typeface="Times New Roman"/>
                        </a:rPr>
                        <a:t>Место нахождение образовательной организации</a:t>
                      </a:r>
                      <a:endParaRPr lang="ru-RU" sz="1400" dirty="0">
                        <a:solidFill>
                          <a:schemeClr val="tx1"/>
                        </a:solidFill>
                        <a:latin typeface="Calibri"/>
                        <a:ea typeface="Calibri"/>
                        <a:cs typeface="Times New Roman"/>
                      </a:endParaRPr>
                    </a:p>
                  </a:txBody>
                  <a:tcPr marL="0" marR="0"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0"/>
                        </a:spcAft>
                      </a:pPr>
                      <a:r>
                        <a:rPr lang="ru-RU" sz="1400" b="1" dirty="0">
                          <a:solidFill>
                            <a:schemeClr val="tx1"/>
                          </a:solidFill>
                          <a:latin typeface="Times New Roman"/>
                          <a:ea typeface="Times New Roman"/>
                          <a:cs typeface="Times New Roman"/>
                        </a:rPr>
                        <a:t>171530, Тверская область, Кимрский район </a:t>
                      </a:r>
                      <a:r>
                        <a:rPr lang="ru-RU" sz="1400" b="1" dirty="0" err="1">
                          <a:solidFill>
                            <a:schemeClr val="tx1"/>
                          </a:solidFill>
                          <a:latin typeface="Times New Roman"/>
                          <a:ea typeface="Times New Roman"/>
                          <a:cs typeface="Times New Roman"/>
                        </a:rPr>
                        <a:t>пгт</a:t>
                      </a:r>
                      <a:r>
                        <a:rPr lang="ru-RU" sz="1400" b="1" dirty="0">
                          <a:solidFill>
                            <a:schemeClr val="tx1"/>
                          </a:solidFill>
                          <a:latin typeface="Times New Roman"/>
                          <a:ea typeface="Times New Roman"/>
                          <a:cs typeface="Times New Roman"/>
                        </a:rPr>
                        <a:t>. Белый Городок ул. Парковая, д. 2 Б, </a:t>
                      </a:r>
                      <a:endParaRPr lang="ru-RU" sz="1400" b="1" dirty="0">
                        <a:solidFill>
                          <a:schemeClr val="tx1"/>
                        </a:solidFill>
                        <a:latin typeface="Calibri"/>
                        <a:ea typeface="Calibri"/>
                        <a:cs typeface="Times New Roman"/>
                      </a:endParaRPr>
                    </a:p>
                    <a:p>
                      <a:pPr>
                        <a:lnSpc>
                          <a:spcPct val="100000"/>
                        </a:lnSpc>
                        <a:spcAft>
                          <a:spcPts val="0"/>
                        </a:spcAft>
                      </a:pPr>
                      <a:r>
                        <a:rPr lang="ru-RU" sz="1400" b="1" dirty="0">
                          <a:solidFill>
                            <a:schemeClr val="tx1"/>
                          </a:solidFill>
                          <a:latin typeface="Times New Roman"/>
                          <a:ea typeface="Times New Roman"/>
                          <a:cs typeface="Times New Roman"/>
                        </a:rPr>
                        <a:t>телефон: 8(48236)7-36-65</a:t>
                      </a:r>
                      <a:endParaRPr lang="ru-RU" sz="1400" b="1" dirty="0">
                        <a:solidFill>
                          <a:schemeClr val="tx1"/>
                        </a:solidFill>
                        <a:latin typeface="Calibri"/>
                        <a:ea typeface="Calibri"/>
                        <a:cs typeface="Times New Roman"/>
                      </a:endParaRPr>
                    </a:p>
                    <a:p>
                      <a:pPr>
                        <a:lnSpc>
                          <a:spcPct val="100000"/>
                        </a:lnSpc>
                        <a:spcAft>
                          <a:spcPts val="0"/>
                        </a:spcAft>
                      </a:pPr>
                      <a:r>
                        <a:rPr lang="ru-RU" sz="1400" b="1" dirty="0">
                          <a:solidFill>
                            <a:schemeClr val="tx1"/>
                          </a:solidFill>
                          <a:latin typeface="Times New Roman"/>
                          <a:ea typeface="Times New Roman"/>
                          <a:cs typeface="Times New Roman"/>
                        </a:rPr>
                        <a:t>электронная почта: </a:t>
                      </a:r>
                      <a:r>
                        <a:rPr lang="en-US" sz="1400" b="1" dirty="0" err="1">
                          <a:solidFill>
                            <a:schemeClr val="tx1"/>
                          </a:solidFill>
                          <a:latin typeface="Times New Roman"/>
                          <a:ea typeface="Times New Roman"/>
                          <a:cs typeface="Times New Roman"/>
                        </a:rPr>
                        <a:t>mdou</a:t>
                      </a:r>
                      <a:r>
                        <a:rPr lang="ru-RU" sz="1400" b="1" dirty="0">
                          <a:solidFill>
                            <a:schemeClr val="tx1"/>
                          </a:solidFill>
                          <a:latin typeface="Times New Roman"/>
                          <a:ea typeface="Times New Roman"/>
                          <a:cs typeface="Times New Roman"/>
                        </a:rPr>
                        <a:t>_</a:t>
                      </a:r>
                      <a:r>
                        <a:rPr lang="en-US" sz="1400" b="1" dirty="0">
                          <a:solidFill>
                            <a:schemeClr val="tx1"/>
                          </a:solidFill>
                          <a:latin typeface="Times New Roman"/>
                          <a:ea typeface="Times New Roman"/>
                          <a:cs typeface="Times New Roman"/>
                        </a:rPr>
                        <a:t>d</a:t>
                      </a:r>
                      <a:r>
                        <a:rPr lang="ru-RU" sz="1400" b="1" dirty="0">
                          <a:solidFill>
                            <a:schemeClr val="tx1"/>
                          </a:solidFill>
                          <a:latin typeface="Times New Roman"/>
                          <a:ea typeface="Times New Roman"/>
                          <a:cs typeface="Times New Roman"/>
                        </a:rPr>
                        <a:t>-</a:t>
                      </a:r>
                      <a:r>
                        <a:rPr lang="en-US" sz="1400" b="1" dirty="0">
                          <a:solidFill>
                            <a:schemeClr val="tx1"/>
                          </a:solidFill>
                          <a:latin typeface="Times New Roman"/>
                          <a:ea typeface="Times New Roman"/>
                          <a:cs typeface="Times New Roman"/>
                        </a:rPr>
                        <a:t>s</a:t>
                      </a:r>
                      <a:r>
                        <a:rPr lang="ru-RU" sz="1400" b="1" dirty="0">
                          <a:solidFill>
                            <a:schemeClr val="tx1"/>
                          </a:solidFill>
                          <a:latin typeface="Times New Roman"/>
                          <a:ea typeface="Times New Roman"/>
                          <a:cs typeface="Times New Roman"/>
                        </a:rPr>
                        <a:t>-1@</a:t>
                      </a:r>
                      <a:r>
                        <a:rPr lang="en-US" sz="1400" b="1" dirty="0">
                          <a:solidFill>
                            <a:schemeClr val="tx1"/>
                          </a:solidFill>
                          <a:latin typeface="Times New Roman"/>
                          <a:ea typeface="Times New Roman"/>
                          <a:cs typeface="Times New Roman"/>
                        </a:rPr>
                        <a:t>mail</a:t>
                      </a:r>
                      <a:r>
                        <a:rPr lang="ru-RU" sz="1400" b="1" dirty="0">
                          <a:solidFill>
                            <a:schemeClr val="tx1"/>
                          </a:solidFill>
                          <a:latin typeface="Times New Roman"/>
                          <a:ea typeface="Times New Roman"/>
                          <a:cs typeface="Times New Roman"/>
                        </a:rPr>
                        <a:t>.</a:t>
                      </a:r>
                      <a:r>
                        <a:rPr lang="en-US" sz="1400" b="1" dirty="0" err="1">
                          <a:solidFill>
                            <a:schemeClr val="tx1"/>
                          </a:solidFill>
                          <a:latin typeface="Times New Roman"/>
                          <a:ea typeface="Times New Roman"/>
                          <a:cs typeface="Times New Roman"/>
                        </a:rPr>
                        <a:t>ru</a:t>
                      </a:r>
                      <a:endParaRPr lang="ru-RU" sz="1400" b="1" dirty="0">
                        <a:solidFill>
                          <a:schemeClr val="tx1"/>
                        </a:solidFill>
                        <a:latin typeface="Calibri"/>
                        <a:ea typeface="Calibri"/>
                        <a:cs typeface="Times New Roman"/>
                      </a:endParaRPr>
                    </a:p>
                  </a:txBody>
                  <a:tcPr marL="0" marR="0"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10856">
                <a:tc>
                  <a:txBody>
                    <a:bodyPr/>
                    <a:lstStyle/>
                    <a:p>
                      <a:pPr algn="ctr">
                        <a:lnSpc>
                          <a:spcPct val="115000"/>
                        </a:lnSpc>
                        <a:spcAft>
                          <a:spcPts val="0"/>
                        </a:spcAft>
                      </a:pPr>
                      <a:r>
                        <a:rPr lang="ru-RU" sz="1400" b="1" dirty="0" smtClean="0">
                          <a:solidFill>
                            <a:schemeClr val="tx1"/>
                          </a:solidFill>
                          <a:latin typeface="Times New Roman"/>
                          <a:ea typeface="Times New Roman"/>
                          <a:cs typeface="Times New Roman"/>
                        </a:rPr>
                        <a:t>Режим</a:t>
                      </a:r>
                      <a:r>
                        <a:rPr lang="ru-RU" sz="1400" b="1" dirty="0">
                          <a:solidFill>
                            <a:schemeClr val="tx1"/>
                          </a:solidFill>
                          <a:latin typeface="Times New Roman"/>
                          <a:ea typeface="Times New Roman"/>
                          <a:cs typeface="Times New Roman"/>
                        </a:rPr>
                        <a:t>, график работы образовательной организации</a:t>
                      </a:r>
                      <a:endParaRPr lang="ru-RU" sz="1400" dirty="0">
                        <a:solidFill>
                          <a:schemeClr val="tx1"/>
                        </a:solidFill>
                        <a:latin typeface="Calibri"/>
                        <a:ea typeface="Calibri"/>
                        <a:cs typeface="Times New Roman"/>
                      </a:endParaRPr>
                    </a:p>
                  </a:txBody>
                  <a:tcPr marL="0" marR="0"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0"/>
                        </a:spcAft>
                      </a:pPr>
                      <a:r>
                        <a:rPr lang="ru-RU" sz="1200" b="1" dirty="0">
                          <a:solidFill>
                            <a:schemeClr val="tx1"/>
                          </a:solidFill>
                          <a:latin typeface="Times New Roman"/>
                          <a:ea typeface="Times New Roman"/>
                          <a:cs typeface="Times New Roman"/>
                        </a:rPr>
                        <a:t>РЕЖИМ: </a:t>
                      </a:r>
                      <a:endParaRPr lang="ru-RU" sz="1200" b="1" dirty="0">
                        <a:solidFill>
                          <a:schemeClr val="tx1"/>
                        </a:solidFill>
                        <a:latin typeface="Calibri"/>
                        <a:ea typeface="Calibri"/>
                        <a:cs typeface="Times New Roman"/>
                      </a:endParaRPr>
                    </a:p>
                    <a:p>
                      <a:pPr>
                        <a:lnSpc>
                          <a:spcPct val="100000"/>
                        </a:lnSpc>
                        <a:spcAft>
                          <a:spcPts val="0"/>
                        </a:spcAft>
                      </a:pPr>
                      <a:r>
                        <a:rPr lang="ru-RU" sz="1400" b="1" dirty="0">
                          <a:solidFill>
                            <a:schemeClr val="tx1"/>
                          </a:solidFill>
                          <a:latin typeface="Times New Roman"/>
                          <a:ea typeface="Times New Roman"/>
                          <a:cs typeface="Times New Roman"/>
                        </a:rPr>
                        <a:t>Устанавливается Учредителем, </a:t>
                      </a:r>
                      <a:endParaRPr lang="ru-RU" sz="1400" b="1" dirty="0">
                        <a:solidFill>
                          <a:schemeClr val="tx1"/>
                        </a:solidFill>
                        <a:latin typeface="Calibri"/>
                        <a:ea typeface="Calibri"/>
                        <a:cs typeface="Times New Roman"/>
                      </a:endParaRPr>
                    </a:p>
                    <a:p>
                      <a:pPr>
                        <a:lnSpc>
                          <a:spcPct val="100000"/>
                        </a:lnSpc>
                        <a:spcAft>
                          <a:spcPts val="0"/>
                        </a:spcAft>
                      </a:pPr>
                      <a:r>
                        <a:rPr lang="ru-RU" sz="1400" b="1" dirty="0">
                          <a:solidFill>
                            <a:schemeClr val="tx1"/>
                          </a:solidFill>
                          <a:latin typeface="Times New Roman"/>
                          <a:ea typeface="Times New Roman"/>
                          <a:cs typeface="Times New Roman"/>
                        </a:rPr>
                        <a:t>В настоящее время в учреждении функционируют 5 групп 10,5 часового </a:t>
                      </a:r>
                      <a:r>
                        <a:rPr lang="ru-RU" sz="1200" b="1" dirty="0">
                          <a:solidFill>
                            <a:schemeClr val="tx1"/>
                          </a:solidFill>
                          <a:latin typeface="Times New Roman"/>
                          <a:ea typeface="Times New Roman"/>
                          <a:cs typeface="Times New Roman"/>
                        </a:rPr>
                        <a:t>режима пребывания</a:t>
                      </a:r>
                      <a:r>
                        <a:rPr lang="ru-RU" sz="1200" b="1" dirty="0">
                          <a:solidFill>
                            <a:schemeClr val="tx1"/>
                          </a:solidFill>
                          <a:latin typeface="Verdana"/>
                          <a:ea typeface="Times New Roman"/>
                          <a:cs typeface="Times New Roman"/>
                        </a:rPr>
                        <a:t> </a:t>
                      </a:r>
                      <a:endParaRPr lang="ru-RU" sz="1200" b="1" dirty="0">
                        <a:solidFill>
                          <a:schemeClr val="tx1"/>
                        </a:solidFill>
                        <a:latin typeface="Calibri"/>
                        <a:ea typeface="Calibri"/>
                        <a:cs typeface="Times New Roman"/>
                      </a:endParaRPr>
                    </a:p>
                    <a:p>
                      <a:pPr>
                        <a:lnSpc>
                          <a:spcPct val="100000"/>
                        </a:lnSpc>
                        <a:spcAft>
                          <a:spcPts val="0"/>
                        </a:spcAft>
                      </a:pPr>
                      <a:r>
                        <a:rPr lang="ru-RU" sz="1200" b="1" dirty="0">
                          <a:solidFill>
                            <a:schemeClr val="tx1"/>
                          </a:solidFill>
                          <a:latin typeface="Times New Roman"/>
                          <a:ea typeface="Times New Roman"/>
                          <a:cs typeface="Times New Roman"/>
                        </a:rPr>
                        <a:t>ГРАФИК РАБОТЫ:</a:t>
                      </a:r>
                      <a:r>
                        <a:rPr lang="ru-RU" sz="1400" b="1" dirty="0">
                          <a:solidFill>
                            <a:schemeClr val="tx1"/>
                          </a:solidFill>
                          <a:latin typeface="Times New Roman"/>
                          <a:ea typeface="Times New Roman"/>
                          <a:cs typeface="Times New Roman"/>
                        </a:rPr>
                        <a:t> </a:t>
                      </a:r>
                      <a:endParaRPr lang="ru-RU" sz="1400" b="1" dirty="0">
                        <a:solidFill>
                          <a:schemeClr val="tx1"/>
                        </a:solidFill>
                        <a:latin typeface="Calibri"/>
                        <a:ea typeface="Calibri"/>
                        <a:cs typeface="Times New Roman"/>
                      </a:endParaRPr>
                    </a:p>
                    <a:p>
                      <a:pPr>
                        <a:lnSpc>
                          <a:spcPct val="100000"/>
                        </a:lnSpc>
                        <a:spcAft>
                          <a:spcPts val="0"/>
                        </a:spcAft>
                      </a:pPr>
                      <a:r>
                        <a:rPr lang="ru-RU" sz="1400" b="1" dirty="0">
                          <a:solidFill>
                            <a:schemeClr val="tx1"/>
                          </a:solidFill>
                          <a:latin typeface="Times New Roman"/>
                          <a:ea typeface="Times New Roman"/>
                          <a:cs typeface="Times New Roman"/>
                        </a:rPr>
                        <a:t>понедельник – пятница с 07.30 до 18.00</a:t>
                      </a:r>
                      <a:endParaRPr lang="ru-RU" sz="1400" b="1" dirty="0">
                        <a:solidFill>
                          <a:schemeClr val="tx1"/>
                        </a:solidFill>
                        <a:latin typeface="Calibri"/>
                        <a:ea typeface="Calibri"/>
                        <a:cs typeface="Times New Roman"/>
                      </a:endParaRPr>
                    </a:p>
                    <a:p>
                      <a:pPr>
                        <a:lnSpc>
                          <a:spcPct val="100000"/>
                        </a:lnSpc>
                        <a:spcAft>
                          <a:spcPts val="0"/>
                        </a:spcAft>
                      </a:pPr>
                      <a:r>
                        <a:rPr lang="ru-RU" sz="1400" b="1" dirty="0">
                          <a:solidFill>
                            <a:schemeClr val="tx1"/>
                          </a:solidFill>
                          <a:latin typeface="Times New Roman"/>
                          <a:ea typeface="Times New Roman"/>
                          <a:cs typeface="Times New Roman"/>
                        </a:rPr>
                        <a:t>Выходные дни: суббота, воскресенье и праздничные дни, установленные законодательством Российской Федерации</a:t>
                      </a:r>
                      <a:endParaRPr lang="ru-RU" sz="1400" b="1" dirty="0">
                        <a:solidFill>
                          <a:schemeClr val="tx1"/>
                        </a:solidFill>
                        <a:latin typeface="Calibri"/>
                        <a:ea typeface="Calibri"/>
                        <a:cs typeface="Times New Roman"/>
                      </a:endParaRPr>
                    </a:p>
                  </a:txBody>
                  <a:tcPr marL="0" marR="0"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98305">
                <a:tc>
                  <a:txBody>
                    <a:bodyPr/>
                    <a:lstStyle/>
                    <a:p>
                      <a:pPr algn="ctr">
                        <a:lnSpc>
                          <a:spcPct val="115000"/>
                        </a:lnSpc>
                        <a:spcAft>
                          <a:spcPts val="0"/>
                        </a:spcAft>
                      </a:pPr>
                      <a:r>
                        <a:rPr lang="ru-RU" sz="1400" b="1" dirty="0">
                          <a:solidFill>
                            <a:schemeClr val="tx1"/>
                          </a:solidFill>
                          <a:latin typeface="Times New Roman"/>
                          <a:ea typeface="Times New Roman"/>
                          <a:cs typeface="Times New Roman"/>
                        </a:rPr>
                        <a:t>Руководитель образовательной организации</a:t>
                      </a:r>
                      <a:endParaRPr lang="ru-RU" sz="1400" dirty="0">
                        <a:solidFill>
                          <a:schemeClr val="tx1"/>
                        </a:solidFill>
                        <a:latin typeface="Calibri"/>
                        <a:ea typeface="Calibri"/>
                        <a:cs typeface="Times New Roman"/>
                      </a:endParaRPr>
                    </a:p>
                  </a:txBody>
                  <a:tcPr marL="0" marR="0"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a:lnSpc>
                          <a:spcPct val="100000"/>
                        </a:lnSpc>
                        <a:spcAft>
                          <a:spcPts val="0"/>
                        </a:spcAft>
                      </a:pPr>
                      <a:r>
                        <a:rPr lang="ru-RU" sz="1400" b="1" dirty="0">
                          <a:solidFill>
                            <a:schemeClr val="tx1"/>
                          </a:solidFill>
                          <a:latin typeface="Times New Roman"/>
                          <a:ea typeface="Times New Roman"/>
                          <a:cs typeface="Times New Roman"/>
                        </a:rPr>
                        <a:t>Фомина Лариса Борисовна</a:t>
                      </a:r>
                      <a:endParaRPr lang="ru-RU" sz="1400" b="1" dirty="0">
                        <a:solidFill>
                          <a:schemeClr val="tx1"/>
                        </a:solidFill>
                        <a:latin typeface="Calibri"/>
                        <a:ea typeface="Calibri"/>
                        <a:cs typeface="Times New Roman"/>
                      </a:endParaRPr>
                    </a:p>
                  </a:txBody>
                  <a:tcPr marL="0" marR="0"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Ольга\Desktop\Рисунок1.jpg"/>
          <p:cNvPicPr>
            <a:picLocks noChangeAspect="1" noChangeArrowheads="1"/>
          </p:cNvPicPr>
          <p:nvPr/>
        </p:nvPicPr>
        <p:blipFill>
          <a:blip r:embed="rId2" cstate="print"/>
          <a:srcRect b="2746"/>
          <a:stretch>
            <a:fillRect/>
          </a:stretch>
        </p:blipFill>
        <p:spPr bwMode="auto">
          <a:xfrm>
            <a:off x="-12701" y="-12701"/>
            <a:ext cx="9156701" cy="6870701"/>
          </a:xfrm>
          <a:prstGeom prst="rect">
            <a:avLst/>
          </a:prstGeom>
          <a:noFill/>
        </p:spPr>
      </p:pic>
      <p:sp>
        <p:nvSpPr>
          <p:cNvPr id="4097" name="Rectangle 1"/>
          <p:cNvSpPr>
            <a:spLocks noChangeArrowheads="1"/>
          </p:cNvSpPr>
          <p:nvPr/>
        </p:nvSpPr>
        <p:spPr bwMode="auto">
          <a:xfrm>
            <a:off x="899592" y="1288792"/>
            <a:ext cx="7236296"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Основная образовательная программа дошкольного образования Муниципального дошкольного образовательного учреждения детский сад </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a:t>
            </a:r>
            <a:r>
              <a:rPr kumimoji="0" lang="ru-RU" sz="240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Гнездышко</a:t>
            </a:r>
            <a:r>
              <a:rPr kumimoji="0" lang="ru-RU" sz="240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Кимрского района Тверской области </a:t>
            </a:r>
            <a:r>
              <a:rPr kumimoji="0" lang="ru-RU"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разработана в соответствии с ФГОС дошкольного образования и с учетом программы «От рождения до школы» под редакцией </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Н.Е. </a:t>
            </a:r>
            <a:r>
              <a:rPr kumimoji="0" lang="ru-RU"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Вераксы</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Т.С. Комаровой, М.А. Васильевой. 2015  г. (</a:t>
            </a:r>
            <a:r>
              <a:rPr kumimoji="0" lang="ru-RU"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пилотный</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вариант)</a:t>
            </a:r>
            <a:r>
              <a:rPr kumimoji="0" lang="ru-RU"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Ольга\Desktop\Рисунок1.jpg"/>
          <p:cNvPicPr>
            <a:picLocks noChangeAspect="1" noChangeArrowheads="1"/>
          </p:cNvPicPr>
          <p:nvPr/>
        </p:nvPicPr>
        <p:blipFill>
          <a:blip r:embed="rId2" cstate="print"/>
          <a:srcRect b="2746"/>
          <a:stretch>
            <a:fillRect/>
          </a:stretch>
        </p:blipFill>
        <p:spPr bwMode="auto">
          <a:xfrm>
            <a:off x="-12701" y="-12701"/>
            <a:ext cx="9156701" cy="6870701"/>
          </a:xfrm>
          <a:prstGeom prst="rect">
            <a:avLst/>
          </a:prstGeom>
          <a:noFill/>
        </p:spPr>
      </p:pic>
      <p:pic>
        <p:nvPicPr>
          <p:cNvPr id="19458" name="Picture 2" descr="C:\Users\Ольга\Desktop\презентация\группы\DSC_4305.JPG"/>
          <p:cNvPicPr>
            <a:picLocks noChangeAspect="1" noChangeArrowheads="1"/>
          </p:cNvPicPr>
          <p:nvPr/>
        </p:nvPicPr>
        <p:blipFill>
          <a:blip r:embed="rId3" cstate="print"/>
          <a:srcRect/>
          <a:stretch>
            <a:fillRect/>
          </a:stretch>
        </p:blipFill>
        <p:spPr bwMode="auto">
          <a:xfrm>
            <a:off x="467544" y="764704"/>
            <a:ext cx="2591024" cy="1728192"/>
          </a:xfrm>
          <a:prstGeom prst="rect">
            <a:avLst/>
          </a:prstGeom>
          <a:noFill/>
        </p:spPr>
      </p:pic>
      <p:pic>
        <p:nvPicPr>
          <p:cNvPr id="19459" name="Picture 3" descr="C:\Users\Ольга\Desktop\презентация\группы\DSC_4635.JPG"/>
          <p:cNvPicPr>
            <a:picLocks noChangeAspect="1" noChangeArrowheads="1"/>
          </p:cNvPicPr>
          <p:nvPr/>
        </p:nvPicPr>
        <p:blipFill>
          <a:blip r:embed="rId4" cstate="print"/>
          <a:srcRect/>
          <a:stretch>
            <a:fillRect/>
          </a:stretch>
        </p:blipFill>
        <p:spPr bwMode="auto">
          <a:xfrm>
            <a:off x="3275856" y="764704"/>
            <a:ext cx="2591023" cy="1728192"/>
          </a:xfrm>
          <a:prstGeom prst="rect">
            <a:avLst/>
          </a:prstGeom>
          <a:noFill/>
        </p:spPr>
      </p:pic>
      <p:pic>
        <p:nvPicPr>
          <p:cNvPr id="19460" name="Picture 4" descr="C:\Users\Ольга\Desktop\презентация\группы\SUNP0194.JPG"/>
          <p:cNvPicPr>
            <a:picLocks noChangeAspect="1" noChangeArrowheads="1"/>
          </p:cNvPicPr>
          <p:nvPr/>
        </p:nvPicPr>
        <p:blipFill>
          <a:blip r:embed="rId5" cstate="print"/>
          <a:srcRect/>
          <a:stretch>
            <a:fillRect/>
          </a:stretch>
        </p:blipFill>
        <p:spPr bwMode="auto">
          <a:xfrm>
            <a:off x="6156176" y="620688"/>
            <a:ext cx="2446313" cy="1834735"/>
          </a:xfrm>
          <a:prstGeom prst="rect">
            <a:avLst/>
          </a:prstGeom>
          <a:noFill/>
        </p:spPr>
      </p:pic>
      <p:pic>
        <p:nvPicPr>
          <p:cNvPr id="19461" name="Picture 5" descr="C:\Users\Ольга\Desktop\презентация\группы\SUNP0195.JPG"/>
          <p:cNvPicPr>
            <a:picLocks noChangeAspect="1" noChangeArrowheads="1"/>
          </p:cNvPicPr>
          <p:nvPr/>
        </p:nvPicPr>
        <p:blipFill>
          <a:blip r:embed="rId6" cstate="print"/>
          <a:srcRect/>
          <a:stretch>
            <a:fillRect/>
          </a:stretch>
        </p:blipFill>
        <p:spPr bwMode="auto">
          <a:xfrm>
            <a:off x="611560" y="2708920"/>
            <a:ext cx="2448272" cy="1836204"/>
          </a:xfrm>
          <a:prstGeom prst="rect">
            <a:avLst/>
          </a:prstGeom>
          <a:noFill/>
        </p:spPr>
      </p:pic>
      <p:pic>
        <p:nvPicPr>
          <p:cNvPr id="19462" name="Picture 6" descr="C:\Users\Ольга\Desktop\презентация\группы\SUNP0214.JPG"/>
          <p:cNvPicPr>
            <a:picLocks noChangeAspect="1" noChangeArrowheads="1"/>
          </p:cNvPicPr>
          <p:nvPr/>
        </p:nvPicPr>
        <p:blipFill>
          <a:blip r:embed="rId7" cstate="print"/>
          <a:srcRect/>
          <a:stretch>
            <a:fillRect/>
          </a:stretch>
        </p:blipFill>
        <p:spPr bwMode="auto">
          <a:xfrm>
            <a:off x="3347864" y="2708920"/>
            <a:ext cx="2496278" cy="1872208"/>
          </a:xfrm>
          <a:prstGeom prst="rect">
            <a:avLst/>
          </a:prstGeom>
          <a:noFill/>
        </p:spPr>
      </p:pic>
      <p:pic>
        <p:nvPicPr>
          <p:cNvPr id="19463" name="Picture 7" descr="C:\Users\Ольга\Desktop\презентация\группы\SUNP0220.JPG"/>
          <p:cNvPicPr>
            <a:picLocks noChangeAspect="1" noChangeArrowheads="1"/>
          </p:cNvPicPr>
          <p:nvPr/>
        </p:nvPicPr>
        <p:blipFill>
          <a:blip r:embed="rId8" cstate="print"/>
          <a:srcRect/>
          <a:stretch>
            <a:fillRect/>
          </a:stretch>
        </p:blipFill>
        <p:spPr bwMode="auto">
          <a:xfrm>
            <a:off x="6084168" y="2636912"/>
            <a:ext cx="2472813" cy="1854610"/>
          </a:xfrm>
          <a:prstGeom prst="rect">
            <a:avLst/>
          </a:prstGeom>
          <a:noFill/>
        </p:spPr>
      </p:pic>
      <p:pic>
        <p:nvPicPr>
          <p:cNvPr id="19465" name="Picture 9" descr="C:\Users\Ольга\Desktop\презентация\группы\SUNP0213.JPG"/>
          <p:cNvPicPr>
            <a:picLocks noChangeAspect="1" noChangeArrowheads="1"/>
          </p:cNvPicPr>
          <p:nvPr/>
        </p:nvPicPr>
        <p:blipFill>
          <a:blip r:embed="rId9" cstate="print"/>
          <a:srcRect/>
          <a:stretch>
            <a:fillRect/>
          </a:stretch>
        </p:blipFill>
        <p:spPr bwMode="auto">
          <a:xfrm>
            <a:off x="6372200" y="4581128"/>
            <a:ext cx="2088232" cy="1947342"/>
          </a:xfrm>
          <a:prstGeom prst="rect">
            <a:avLst/>
          </a:prstGeom>
          <a:noFill/>
        </p:spPr>
      </p:pic>
      <p:sp>
        <p:nvSpPr>
          <p:cNvPr id="10" name="TextBox 9"/>
          <p:cNvSpPr txBox="1"/>
          <p:nvPr/>
        </p:nvSpPr>
        <p:spPr>
          <a:xfrm>
            <a:off x="971600" y="332656"/>
            <a:ext cx="7884368" cy="461665"/>
          </a:xfrm>
          <a:prstGeom prst="rect">
            <a:avLst/>
          </a:prstGeom>
          <a:noFill/>
        </p:spPr>
        <p:txBody>
          <a:bodyPr wrap="square" rtlCol="0">
            <a:spAutoFit/>
          </a:bodyPr>
          <a:lstStyle/>
          <a:p>
            <a:r>
              <a:rPr lang="ru-RU" sz="2400" b="1" dirty="0" smtClean="0"/>
              <a:t>Условия осуществления образовательного процесса</a:t>
            </a:r>
            <a:endParaRPr lang="ru-RU" sz="24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Ольга\Desktop\Рисунок1.jpg"/>
          <p:cNvPicPr>
            <a:picLocks noChangeAspect="1" noChangeArrowheads="1"/>
          </p:cNvPicPr>
          <p:nvPr/>
        </p:nvPicPr>
        <p:blipFill>
          <a:blip r:embed="rId2" cstate="print"/>
          <a:srcRect b="2746"/>
          <a:stretch>
            <a:fillRect/>
          </a:stretch>
        </p:blipFill>
        <p:spPr bwMode="auto">
          <a:xfrm>
            <a:off x="-12701" y="0"/>
            <a:ext cx="9156701" cy="6858000"/>
          </a:xfrm>
          <a:prstGeom prst="rect">
            <a:avLst/>
          </a:prstGeom>
          <a:noFill/>
        </p:spPr>
      </p:pic>
      <p:pic>
        <p:nvPicPr>
          <p:cNvPr id="20482" name="Picture 2" descr="C:\Users\Ольга\Desktop\презентация\группы\IMG_5455.JPG"/>
          <p:cNvPicPr>
            <a:picLocks noChangeAspect="1" noChangeArrowheads="1"/>
          </p:cNvPicPr>
          <p:nvPr/>
        </p:nvPicPr>
        <p:blipFill>
          <a:blip r:embed="rId3" cstate="print"/>
          <a:srcRect/>
          <a:stretch>
            <a:fillRect/>
          </a:stretch>
        </p:blipFill>
        <p:spPr bwMode="auto">
          <a:xfrm>
            <a:off x="467544" y="548680"/>
            <a:ext cx="2448272" cy="2186365"/>
          </a:xfrm>
          <a:prstGeom prst="rect">
            <a:avLst/>
          </a:prstGeom>
          <a:noFill/>
        </p:spPr>
      </p:pic>
      <p:pic>
        <p:nvPicPr>
          <p:cNvPr id="20483" name="Picture 3" descr="C:\Users\Ольга\Desktop\презентация\группы\IMG_5573.JPG"/>
          <p:cNvPicPr>
            <a:picLocks noChangeAspect="1" noChangeArrowheads="1"/>
          </p:cNvPicPr>
          <p:nvPr/>
        </p:nvPicPr>
        <p:blipFill>
          <a:blip r:embed="rId4" cstate="print"/>
          <a:srcRect b="18802"/>
          <a:stretch>
            <a:fillRect/>
          </a:stretch>
        </p:blipFill>
        <p:spPr bwMode="auto">
          <a:xfrm>
            <a:off x="3059832" y="692696"/>
            <a:ext cx="1995348" cy="2160240"/>
          </a:xfrm>
          <a:prstGeom prst="rect">
            <a:avLst/>
          </a:prstGeom>
          <a:noFill/>
        </p:spPr>
      </p:pic>
      <p:pic>
        <p:nvPicPr>
          <p:cNvPr id="20484" name="Picture 4" descr="C:\Users\Ольга\Desktop\презентация\группы\IMG_5605.JPG"/>
          <p:cNvPicPr>
            <a:picLocks noChangeAspect="1" noChangeArrowheads="1"/>
          </p:cNvPicPr>
          <p:nvPr/>
        </p:nvPicPr>
        <p:blipFill>
          <a:blip r:embed="rId5" cstate="print"/>
          <a:srcRect b="5081"/>
          <a:stretch>
            <a:fillRect/>
          </a:stretch>
        </p:blipFill>
        <p:spPr bwMode="auto">
          <a:xfrm>
            <a:off x="5076056" y="836712"/>
            <a:ext cx="1763799" cy="2232248"/>
          </a:xfrm>
          <a:prstGeom prst="rect">
            <a:avLst/>
          </a:prstGeom>
          <a:noFill/>
        </p:spPr>
      </p:pic>
      <p:pic>
        <p:nvPicPr>
          <p:cNvPr id="20485" name="Picture 5" descr="C:\Users\Ольга\Desktop\презентация\группы\IMG_5606.JPG"/>
          <p:cNvPicPr>
            <a:picLocks noChangeAspect="1" noChangeArrowheads="1"/>
          </p:cNvPicPr>
          <p:nvPr/>
        </p:nvPicPr>
        <p:blipFill>
          <a:blip r:embed="rId6" cstate="print"/>
          <a:srcRect/>
          <a:stretch>
            <a:fillRect/>
          </a:stretch>
        </p:blipFill>
        <p:spPr bwMode="auto">
          <a:xfrm>
            <a:off x="6876256" y="1484784"/>
            <a:ext cx="1751577" cy="2335436"/>
          </a:xfrm>
          <a:prstGeom prst="rect">
            <a:avLst/>
          </a:prstGeom>
          <a:noFill/>
        </p:spPr>
      </p:pic>
      <p:pic>
        <p:nvPicPr>
          <p:cNvPr id="20486" name="Picture 6" descr="C:\Users\Ольга\Desktop\презентация\группы\IMG_5583.JPG"/>
          <p:cNvPicPr>
            <a:picLocks noChangeAspect="1" noChangeArrowheads="1"/>
          </p:cNvPicPr>
          <p:nvPr/>
        </p:nvPicPr>
        <p:blipFill>
          <a:blip r:embed="rId7" cstate="print"/>
          <a:srcRect/>
          <a:stretch>
            <a:fillRect/>
          </a:stretch>
        </p:blipFill>
        <p:spPr bwMode="auto">
          <a:xfrm>
            <a:off x="5940152" y="4005064"/>
            <a:ext cx="2691508" cy="2018631"/>
          </a:xfrm>
          <a:prstGeom prst="rect">
            <a:avLst/>
          </a:prstGeom>
          <a:noFill/>
        </p:spPr>
      </p:pic>
      <p:pic>
        <p:nvPicPr>
          <p:cNvPr id="20487" name="Picture 7" descr="C:\Users\Ольга\Desktop\презентация\группы\SUNP0191.JPG"/>
          <p:cNvPicPr>
            <a:picLocks noChangeAspect="1" noChangeArrowheads="1"/>
          </p:cNvPicPr>
          <p:nvPr/>
        </p:nvPicPr>
        <p:blipFill>
          <a:blip r:embed="rId8" cstate="print"/>
          <a:srcRect/>
          <a:stretch>
            <a:fillRect/>
          </a:stretch>
        </p:blipFill>
        <p:spPr bwMode="auto">
          <a:xfrm>
            <a:off x="611560" y="2924944"/>
            <a:ext cx="2625691" cy="1969268"/>
          </a:xfrm>
          <a:prstGeom prst="rect">
            <a:avLst/>
          </a:prstGeom>
          <a:noFill/>
        </p:spPr>
      </p:pic>
      <p:pic>
        <p:nvPicPr>
          <p:cNvPr id="20489" name="Picture 9" descr="C:\Users\Ольга\Desktop\презентация\группы\SUNP0209.JPG"/>
          <p:cNvPicPr>
            <a:picLocks noChangeAspect="1" noChangeArrowheads="1"/>
          </p:cNvPicPr>
          <p:nvPr/>
        </p:nvPicPr>
        <p:blipFill>
          <a:blip r:embed="rId9" cstate="print"/>
          <a:srcRect/>
          <a:stretch>
            <a:fillRect/>
          </a:stretch>
        </p:blipFill>
        <p:spPr bwMode="auto">
          <a:xfrm>
            <a:off x="3347864" y="3429000"/>
            <a:ext cx="2411317" cy="1905239"/>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Ольга\Desktop\Рисунок1.jpg"/>
          <p:cNvPicPr>
            <a:picLocks noChangeAspect="1" noChangeArrowheads="1"/>
          </p:cNvPicPr>
          <p:nvPr/>
        </p:nvPicPr>
        <p:blipFill>
          <a:blip r:embed="rId2" cstate="print"/>
          <a:srcRect/>
          <a:stretch>
            <a:fillRect/>
          </a:stretch>
        </p:blipFill>
        <p:spPr bwMode="auto">
          <a:xfrm>
            <a:off x="-12701" y="-12701"/>
            <a:ext cx="9156701" cy="6870701"/>
          </a:xfrm>
          <a:prstGeom prst="rect">
            <a:avLst/>
          </a:prstGeom>
          <a:noFill/>
        </p:spPr>
      </p:pic>
      <p:pic>
        <p:nvPicPr>
          <p:cNvPr id="5121" name="Picture 1" descr="E:\д-с\коллектив 2012.jpg"/>
          <p:cNvPicPr>
            <a:picLocks noChangeAspect="1" noChangeArrowheads="1"/>
          </p:cNvPicPr>
          <p:nvPr/>
        </p:nvPicPr>
        <p:blipFill>
          <a:blip r:embed="rId3" cstate="print"/>
          <a:srcRect l="12862" t="11615" r="3118"/>
          <a:stretch>
            <a:fillRect/>
          </a:stretch>
        </p:blipFill>
        <p:spPr bwMode="auto">
          <a:xfrm>
            <a:off x="-1015" y="0"/>
            <a:ext cx="9145015" cy="684182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Ольга\Desktop\Рисунок1.jpg"/>
          <p:cNvPicPr>
            <a:picLocks noChangeAspect="1" noChangeArrowheads="1"/>
          </p:cNvPicPr>
          <p:nvPr/>
        </p:nvPicPr>
        <p:blipFill>
          <a:blip r:embed="rId2" cstate="print"/>
          <a:srcRect b="2746"/>
          <a:stretch>
            <a:fillRect/>
          </a:stretch>
        </p:blipFill>
        <p:spPr bwMode="auto">
          <a:xfrm>
            <a:off x="-12701" y="-12701"/>
            <a:ext cx="9156701" cy="6870701"/>
          </a:xfrm>
          <a:prstGeom prst="rect">
            <a:avLst/>
          </a:prstGeom>
          <a:noFill/>
        </p:spPr>
      </p:pic>
      <p:sp>
        <p:nvSpPr>
          <p:cNvPr id="4" name="Прямоугольник 3"/>
          <p:cNvSpPr/>
          <p:nvPr/>
        </p:nvSpPr>
        <p:spPr>
          <a:xfrm>
            <a:off x="467544" y="1340768"/>
            <a:ext cx="8156015" cy="3170099"/>
          </a:xfrm>
          <a:prstGeom prst="rect">
            <a:avLst/>
          </a:prstGeom>
        </p:spPr>
        <p:txBody>
          <a:bodyPr wrap="none">
            <a:spAutoFit/>
          </a:bodyPr>
          <a:lstStyle/>
          <a:p>
            <a:r>
              <a:rPr lang="ru-RU" sz="2000" b="1" dirty="0" smtClean="0"/>
              <a:t>Суслова Жанна Станиславовна , воспитатель – 08.04.2014 г . </a:t>
            </a:r>
          </a:p>
          <a:p>
            <a:pPr algn="r"/>
            <a:r>
              <a:rPr lang="ru-RU" sz="2000" b="1" dirty="0" smtClean="0"/>
              <a:t>Присвоена </a:t>
            </a:r>
            <a:r>
              <a:rPr lang="en-US" sz="2000" b="1" dirty="0" smtClean="0"/>
              <a:t>I </a:t>
            </a:r>
            <a:r>
              <a:rPr lang="ru-RU" sz="2000" b="1" dirty="0" smtClean="0"/>
              <a:t>квалификационная категория </a:t>
            </a:r>
          </a:p>
          <a:p>
            <a:r>
              <a:rPr lang="ru-RU" sz="2000" b="1" dirty="0" smtClean="0"/>
              <a:t>Рыбкина Ольга Викторовна , воспитатель – 08.04.2014г. </a:t>
            </a:r>
          </a:p>
          <a:p>
            <a:pPr algn="r"/>
            <a:r>
              <a:rPr lang="ru-RU" sz="2000" b="1" dirty="0" smtClean="0"/>
              <a:t>Присвоена </a:t>
            </a:r>
            <a:r>
              <a:rPr lang="en-US" sz="2000" b="1" dirty="0" smtClean="0"/>
              <a:t>I </a:t>
            </a:r>
            <a:r>
              <a:rPr lang="ru-RU" sz="2000" b="1" dirty="0" smtClean="0"/>
              <a:t>квалификационная категория </a:t>
            </a:r>
          </a:p>
          <a:p>
            <a:r>
              <a:rPr lang="ru-RU" sz="2000" b="1" dirty="0" smtClean="0"/>
              <a:t>Смирнова Елена Борисовна, музыкальный руководитель – 08.04.2014г.</a:t>
            </a:r>
          </a:p>
          <a:p>
            <a:pPr algn="r"/>
            <a:r>
              <a:rPr lang="ru-RU" sz="2000" b="1" dirty="0" smtClean="0"/>
              <a:t> Присвоена </a:t>
            </a:r>
            <a:r>
              <a:rPr lang="en-US" sz="2000" b="1" dirty="0" smtClean="0"/>
              <a:t>I </a:t>
            </a:r>
            <a:r>
              <a:rPr lang="ru-RU" sz="2000" b="1" dirty="0" smtClean="0"/>
              <a:t>квалификационная категория </a:t>
            </a:r>
          </a:p>
          <a:p>
            <a:r>
              <a:rPr lang="ru-RU" sz="2000" b="1" dirty="0" smtClean="0"/>
              <a:t>Фомина Лариса Борисовна, воспитатель – 08.04.2014г. </a:t>
            </a:r>
          </a:p>
          <a:p>
            <a:pPr algn="r"/>
            <a:r>
              <a:rPr lang="ru-RU" sz="2000" b="1" dirty="0" smtClean="0"/>
              <a:t>Присвоена </a:t>
            </a:r>
            <a:r>
              <a:rPr lang="en-US" sz="2000" b="1" dirty="0" smtClean="0"/>
              <a:t>I </a:t>
            </a:r>
            <a:r>
              <a:rPr lang="ru-RU" sz="2000" b="1" dirty="0" smtClean="0"/>
              <a:t>квалификационная категория </a:t>
            </a:r>
          </a:p>
          <a:p>
            <a:endParaRPr lang="ru-RU" sz="2000" dirty="0" smtClean="0"/>
          </a:p>
          <a:p>
            <a:endParaRPr lang="ru-RU"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Ольга\Desktop\Рисунок1.jpg"/>
          <p:cNvPicPr>
            <a:picLocks noChangeAspect="1" noChangeArrowheads="1"/>
          </p:cNvPicPr>
          <p:nvPr/>
        </p:nvPicPr>
        <p:blipFill>
          <a:blip r:embed="rId2" cstate="print"/>
          <a:srcRect/>
          <a:stretch>
            <a:fillRect/>
          </a:stretch>
        </p:blipFill>
        <p:spPr bwMode="auto">
          <a:xfrm>
            <a:off x="-12701" y="-12701"/>
            <a:ext cx="9156701" cy="6870701"/>
          </a:xfrm>
          <a:prstGeom prst="rect">
            <a:avLst/>
          </a:prstGeom>
          <a:noFill/>
        </p:spPr>
      </p:pic>
      <p:sp>
        <p:nvSpPr>
          <p:cNvPr id="3" name="TextBox 2"/>
          <p:cNvSpPr txBox="1"/>
          <p:nvPr/>
        </p:nvSpPr>
        <p:spPr>
          <a:xfrm>
            <a:off x="395536" y="548680"/>
            <a:ext cx="8568952" cy="4093428"/>
          </a:xfrm>
          <a:prstGeom prst="rect">
            <a:avLst/>
          </a:prstGeom>
          <a:noFill/>
        </p:spPr>
        <p:txBody>
          <a:bodyPr wrap="square" rtlCol="0">
            <a:spAutoFit/>
          </a:bodyPr>
          <a:lstStyle/>
          <a:p>
            <a:pPr algn="ctr"/>
            <a:r>
              <a:rPr lang="ru-RU" sz="2000" b="1" dirty="0" smtClean="0"/>
              <a:t>Основные направления воспитательной деятельности</a:t>
            </a:r>
          </a:p>
          <a:p>
            <a:pPr lvl="0">
              <a:buFont typeface="Arial" pitchFamily="34" charset="0"/>
              <a:buChar char="•"/>
            </a:pPr>
            <a:r>
              <a:rPr lang="ru-RU" sz="2000" dirty="0" smtClean="0"/>
              <a:t>Охрана и укрепление физического и психического здоровья детей, в том числе их эмоционального благополучия.</a:t>
            </a:r>
          </a:p>
          <a:p>
            <a:pPr lvl="0">
              <a:buFont typeface="Arial" pitchFamily="34" charset="0"/>
              <a:buChar char="•"/>
            </a:pPr>
            <a:r>
              <a:rPr lang="ru-RU" sz="2000" dirty="0" smtClean="0"/>
              <a:t>Обеспечение равных возможностей для полноценного развития каждого ребенка в период дошкольного детства независимо от места жительства, пола, нации, языка, социального статуса, психофизиологических и других особенностей (в том числе ограниченных возможностей здоровья).</a:t>
            </a:r>
          </a:p>
          <a:p>
            <a:pPr lvl="0">
              <a:buFont typeface="Arial" pitchFamily="34" charset="0"/>
              <a:buChar char="•"/>
            </a:pPr>
            <a:r>
              <a:rPr lang="ru-RU" sz="2000" dirty="0" smtClean="0"/>
              <a:t>Обеспечение преемственности целей, задач и содержания образования, реализуемых в рамках образовательных программ различных уровней.</a:t>
            </a:r>
          </a:p>
          <a:p>
            <a:pPr lvl="0">
              <a:buFont typeface="Arial" pitchFamily="34" charset="0"/>
              <a:buChar char="•"/>
            </a:pPr>
            <a:r>
              <a:rPr lang="ru-RU" sz="2000" dirty="0" smtClean="0"/>
              <a:t>Создание благоприятных условий развития детей в соответствии с их возрастными и индивидуальными особенностями и склонностями, развития способностей и творческого потенциала каждого ребенка как субъекта отношений с самим собой, другими детьми, взрослыми и миром.</a:t>
            </a:r>
            <a:endParaRPr lang="ru-RU" sz="2000" dirty="0"/>
          </a:p>
        </p:txBody>
      </p:sp>
      <p:sp>
        <p:nvSpPr>
          <p:cNvPr id="4" name="Прямоугольник 3"/>
          <p:cNvSpPr/>
          <p:nvPr/>
        </p:nvSpPr>
        <p:spPr>
          <a:xfrm>
            <a:off x="2987824" y="4509120"/>
            <a:ext cx="5832648" cy="1631216"/>
          </a:xfrm>
          <a:prstGeom prst="rect">
            <a:avLst/>
          </a:prstGeom>
        </p:spPr>
        <p:txBody>
          <a:bodyPr wrap="square">
            <a:spAutoFit/>
          </a:bodyPr>
          <a:lstStyle/>
          <a:p>
            <a:pPr lvl="0">
              <a:buFont typeface="Arial" pitchFamily="34" charset="0"/>
              <a:buChar char="•"/>
            </a:pPr>
            <a:r>
              <a:rPr lang="ru-RU" sz="2000" dirty="0" smtClean="0"/>
              <a:t>Объединение обучения и воспитания в целостный образовательный          процесс на основе духовно-нравственных и </a:t>
            </a:r>
            <a:r>
              <a:rPr lang="ru-RU" sz="2000" dirty="0" err="1" smtClean="0"/>
              <a:t>социокультурных</a:t>
            </a:r>
            <a:r>
              <a:rPr lang="ru-RU" sz="2000" dirty="0" smtClean="0"/>
              <a:t> ценностей и принятых в обществе правил и норм поведения в интересах человека, семьи, общества.</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Ольга\Desktop\Рисунок1.jpg"/>
          <p:cNvPicPr>
            <a:picLocks noChangeAspect="1" noChangeArrowheads="1"/>
          </p:cNvPicPr>
          <p:nvPr/>
        </p:nvPicPr>
        <p:blipFill>
          <a:blip r:embed="rId2" cstate="print"/>
          <a:srcRect/>
          <a:stretch>
            <a:fillRect/>
          </a:stretch>
        </p:blipFill>
        <p:spPr bwMode="auto">
          <a:xfrm>
            <a:off x="0" y="0"/>
            <a:ext cx="9156701" cy="6870701"/>
          </a:xfrm>
          <a:prstGeom prst="rect">
            <a:avLst/>
          </a:prstGeom>
          <a:noFill/>
        </p:spPr>
      </p:pic>
      <p:sp>
        <p:nvSpPr>
          <p:cNvPr id="3" name="Прямоугольник 2"/>
          <p:cNvSpPr/>
          <p:nvPr/>
        </p:nvSpPr>
        <p:spPr>
          <a:xfrm>
            <a:off x="467544" y="908720"/>
            <a:ext cx="8352928" cy="3785652"/>
          </a:xfrm>
          <a:prstGeom prst="rect">
            <a:avLst/>
          </a:prstGeom>
        </p:spPr>
        <p:txBody>
          <a:bodyPr wrap="square">
            <a:spAutoFit/>
          </a:bodyPr>
          <a:lstStyle/>
          <a:p>
            <a:pPr lvl="0">
              <a:buFont typeface="Arial" pitchFamily="34" charset="0"/>
              <a:buChar char="•"/>
            </a:pPr>
            <a:r>
              <a:rPr lang="ru-RU" sz="2000" dirty="0" smtClean="0"/>
              <a:t>Формирование общей культуры личности детей, в том числе ценностей здорового образа жизни, развития их социальных, нравственных, эстетических, интеллектуальных, физических качеств, инициативности, самостоятельности и ответственности ребенка, формирования предпосылок учебной деятельности.</a:t>
            </a:r>
          </a:p>
          <a:p>
            <a:pPr lvl="0">
              <a:buFont typeface="Arial" pitchFamily="34" charset="0"/>
              <a:buChar char="•"/>
            </a:pPr>
            <a:r>
              <a:rPr lang="ru-RU" sz="2000" dirty="0" smtClean="0"/>
              <a:t>Формирование </a:t>
            </a:r>
            <a:r>
              <a:rPr lang="ru-RU" sz="2000" dirty="0" err="1" smtClean="0"/>
              <a:t>социокультурной</a:t>
            </a:r>
            <a:r>
              <a:rPr lang="ru-RU" sz="2000" dirty="0" smtClean="0"/>
              <a:t> среды, соответствующей возрастным, индивидуальным, психологическим и физиологическим особенностям детей.</a:t>
            </a:r>
          </a:p>
          <a:p>
            <a:pPr lvl="0" algn="r">
              <a:buFont typeface="Arial" pitchFamily="34" charset="0"/>
              <a:buChar char="•"/>
            </a:pPr>
            <a:r>
              <a:rPr lang="ru-RU" sz="2000" dirty="0" smtClean="0"/>
              <a:t>Обеспечение психолого-педагогической поддержки семьи и повышение компетентности родителей (законных представителей) в вопросах развития и образования, охраны и укрепления здоровья детей.</a:t>
            </a:r>
          </a:p>
          <a:p>
            <a:pPr lvl="0" algn="r">
              <a:buFont typeface="Arial" pitchFamily="34" charset="0"/>
              <a:buChar char="•"/>
            </a:pPr>
            <a:r>
              <a:rPr lang="ru-RU" sz="2000" dirty="0" smtClean="0"/>
              <a:t>Приобщение дошкольников к культурному пространству.</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Ольга\Desktop\Рисунок1.jpg"/>
          <p:cNvPicPr>
            <a:picLocks noChangeAspect="1" noChangeArrowheads="1"/>
          </p:cNvPicPr>
          <p:nvPr/>
        </p:nvPicPr>
        <p:blipFill>
          <a:blip r:embed="rId2" cstate="print"/>
          <a:srcRect b="2746"/>
          <a:stretch>
            <a:fillRect/>
          </a:stretch>
        </p:blipFill>
        <p:spPr bwMode="auto">
          <a:xfrm>
            <a:off x="-12701" y="-12701"/>
            <a:ext cx="9156701" cy="6870701"/>
          </a:xfrm>
          <a:prstGeom prst="rect">
            <a:avLst/>
          </a:prstGeom>
          <a:noFill/>
        </p:spPr>
      </p:pic>
      <p:sp>
        <p:nvSpPr>
          <p:cNvPr id="3" name="TextBox 2"/>
          <p:cNvSpPr txBox="1"/>
          <p:nvPr/>
        </p:nvSpPr>
        <p:spPr>
          <a:xfrm>
            <a:off x="755576" y="332656"/>
            <a:ext cx="7632848" cy="830997"/>
          </a:xfrm>
          <a:prstGeom prst="rect">
            <a:avLst/>
          </a:prstGeom>
          <a:noFill/>
        </p:spPr>
        <p:txBody>
          <a:bodyPr wrap="square" rtlCol="0">
            <a:spAutoFit/>
          </a:bodyPr>
          <a:lstStyle/>
          <a:p>
            <a:pPr algn="ctr"/>
            <a:r>
              <a:rPr lang="ru-RU" sz="2400" b="1" dirty="0" smtClean="0"/>
              <a:t>Регулярно проводим и участвуем в конкурсах посвященных знаменательным датам  и праздникам. </a:t>
            </a:r>
            <a:endParaRPr lang="ru-RU" sz="2400" b="1" dirty="0"/>
          </a:p>
        </p:txBody>
      </p:sp>
      <p:pic>
        <p:nvPicPr>
          <p:cNvPr id="1026" name="Picture 2" descr="C:\Users\Ольга\Desktop\презентация\поделки\SUNP0963.JPG"/>
          <p:cNvPicPr>
            <a:picLocks noChangeAspect="1" noChangeArrowheads="1"/>
          </p:cNvPicPr>
          <p:nvPr/>
        </p:nvPicPr>
        <p:blipFill>
          <a:blip r:embed="rId3" cstate="print"/>
          <a:srcRect/>
          <a:stretch>
            <a:fillRect/>
          </a:stretch>
        </p:blipFill>
        <p:spPr bwMode="auto">
          <a:xfrm>
            <a:off x="467544" y="1124744"/>
            <a:ext cx="2478881" cy="1859161"/>
          </a:xfrm>
          <a:prstGeom prst="rect">
            <a:avLst/>
          </a:prstGeom>
          <a:noFill/>
        </p:spPr>
      </p:pic>
      <p:pic>
        <p:nvPicPr>
          <p:cNvPr id="1027" name="Picture 3" descr="C:\Users\Ольга\Desktop\презентация\поделки\SUNP0958.JPG"/>
          <p:cNvPicPr>
            <a:picLocks noChangeAspect="1" noChangeArrowheads="1"/>
          </p:cNvPicPr>
          <p:nvPr/>
        </p:nvPicPr>
        <p:blipFill>
          <a:blip r:embed="rId4" cstate="print"/>
          <a:srcRect/>
          <a:stretch>
            <a:fillRect/>
          </a:stretch>
        </p:blipFill>
        <p:spPr bwMode="auto">
          <a:xfrm>
            <a:off x="3347864" y="1124744"/>
            <a:ext cx="2372552" cy="1779414"/>
          </a:xfrm>
          <a:prstGeom prst="rect">
            <a:avLst/>
          </a:prstGeom>
          <a:noFill/>
        </p:spPr>
      </p:pic>
      <p:pic>
        <p:nvPicPr>
          <p:cNvPr id="1028" name="Picture 4" descr="C:\Users\Ольга\Desktop\презентация\поделки\SUNP1024.JPG"/>
          <p:cNvPicPr>
            <a:picLocks noChangeAspect="1" noChangeArrowheads="1"/>
          </p:cNvPicPr>
          <p:nvPr/>
        </p:nvPicPr>
        <p:blipFill>
          <a:blip r:embed="rId5" cstate="print"/>
          <a:srcRect/>
          <a:stretch>
            <a:fillRect/>
          </a:stretch>
        </p:blipFill>
        <p:spPr bwMode="auto">
          <a:xfrm>
            <a:off x="6228184" y="1124744"/>
            <a:ext cx="2376264" cy="1782198"/>
          </a:xfrm>
          <a:prstGeom prst="rect">
            <a:avLst/>
          </a:prstGeom>
          <a:noFill/>
        </p:spPr>
      </p:pic>
      <p:pic>
        <p:nvPicPr>
          <p:cNvPr id="1029" name="Picture 5" descr="C:\Users\Ольга\Desktop\презентация\поделки\SUNP1028.JPG"/>
          <p:cNvPicPr>
            <a:picLocks noChangeAspect="1" noChangeArrowheads="1"/>
          </p:cNvPicPr>
          <p:nvPr/>
        </p:nvPicPr>
        <p:blipFill>
          <a:blip r:embed="rId6" cstate="print"/>
          <a:srcRect/>
          <a:stretch>
            <a:fillRect/>
          </a:stretch>
        </p:blipFill>
        <p:spPr bwMode="auto">
          <a:xfrm>
            <a:off x="467544" y="3068960"/>
            <a:ext cx="2454606" cy="1840955"/>
          </a:xfrm>
          <a:prstGeom prst="rect">
            <a:avLst/>
          </a:prstGeom>
          <a:noFill/>
        </p:spPr>
      </p:pic>
      <p:pic>
        <p:nvPicPr>
          <p:cNvPr id="1030" name="Picture 6" descr="C:\Users\Ольга\Desktop\презентация\поделки\SUNP0728.JPG"/>
          <p:cNvPicPr>
            <a:picLocks noChangeAspect="1" noChangeArrowheads="1"/>
          </p:cNvPicPr>
          <p:nvPr/>
        </p:nvPicPr>
        <p:blipFill>
          <a:blip r:embed="rId7" cstate="print"/>
          <a:srcRect/>
          <a:stretch>
            <a:fillRect/>
          </a:stretch>
        </p:blipFill>
        <p:spPr bwMode="auto">
          <a:xfrm>
            <a:off x="3635896" y="2996952"/>
            <a:ext cx="1925946" cy="2016224"/>
          </a:xfrm>
          <a:prstGeom prst="rect">
            <a:avLst/>
          </a:prstGeom>
          <a:noFill/>
        </p:spPr>
      </p:pic>
      <p:pic>
        <p:nvPicPr>
          <p:cNvPr id="1031" name="Picture 7" descr="C:\Users\Ольга\Desktop\презентация\поделки\20170505_112122.jpg"/>
          <p:cNvPicPr>
            <a:picLocks noChangeAspect="1" noChangeArrowheads="1"/>
          </p:cNvPicPr>
          <p:nvPr/>
        </p:nvPicPr>
        <p:blipFill>
          <a:blip r:embed="rId8" cstate="print"/>
          <a:srcRect/>
          <a:stretch>
            <a:fillRect/>
          </a:stretch>
        </p:blipFill>
        <p:spPr bwMode="auto">
          <a:xfrm>
            <a:off x="5652120" y="4869160"/>
            <a:ext cx="1872208" cy="1751346"/>
          </a:xfrm>
          <a:prstGeom prst="rect">
            <a:avLst/>
          </a:prstGeom>
          <a:noFill/>
        </p:spPr>
      </p:pic>
      <p:pic>
        <p:nvPicPr>
          <p:cNvPr id="1032" name="Picture 8" descr="C:\Users\Ольга\Desktop\презентация\поделки\20170601_102153.jpg"/>
          <p:cNvPicPr>
            <a:picLocks noChangeAspect="1" noChangeArrowheads="1"/>
          </p:cNvPicPr>
          <p:nvPr/>
        </p:nvPicPr>
        <p:blipFill>
          <a:blip r:embed="rId9" cstate="print"/>
          <a:srcRect/>
          <a:stretch>
            <a:fillRect/>
          </a:stretch>
        </p:blipFill>
        <p:spPr bwMode="auto">
          <a:xfrm>
            <a:off x="6228184" y="2996952"/>
            <a:ext cx="2425818" cy="1798043"/>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Ольга\Desktop\Рисунок1.jpg"/>
          <p:cNvPicPr>
            <a:picLocks noChangeAspect="1" noChangeArrowheads="1"/>
          </p:cNvPicPr>
          <p:nvPr/>
        </p:nvPicPr>
        <p:blipFill>
          <a:blip r:embed="rId2" cstate="print"/>
          <a:srcRect b="3794"/>
          <a:stretch>
            <a:fillRect/>
          </a:stretch>
        </p:blipFill>
        <p:spPr bwMode="auto">
          <a:xfrm>
            <a:off x="-12701" y="-12701"/>
            <a:ext cx="9156701" cy="6870701"/>
          </a:xfrm>
          <a:prstGeom prst="rect">
            <a:avLst/>
          </a:prstGeom>
          <a:noFill/>
        </p:spPr>
      </p:pic>
      <p:sp>
        <p:nvSpPr>
          <p:cNvPr id="22531" name="Rectangle 3"/>
          <p:cNvSpPr>
            <a:spLocks noChangeArrowheads="1"/>
          </p:cNvSpPr>
          <p:nvPr/>
        </p:nvSpPr>
        <p:spPr bwMode="auto">
          <a:xfrm>
            <a:off x="683568" y="836712"/>
            <a:ext cx="7596336"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Итоги работы детского сада  за 2016-2017учебнй </a:t>
            </a:r>
            <a:r>
              <a:rPr lang="ru-RU" b="1" u="sng" dirty="0" smtClean="0">
                <a:latin typeface="Arial" pitchFamily="34" charset="0"/>
                <a:ea typeface="Times New Roman" pitchFamily="18" charset="0"/>
                <a:cs typeface="Arial" pitchFamily="34" charset="0"/>
              </a:rPr>
              <a:t>г</a:t>
            </a:r>
            <a:r>
              <a:rPr kumimoji="0" lang="ru-RU"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од</a:t>
            </a:r>
          </a:p>
          <a:p>
            <a:pPr fontAlgn="base">
              <a:spcBef>
                <a:spcPct val="0"/>
              </a:spcBef>
              <a:spcAft>
                <a:spcPct val="0"/>
              </a:spcAft>
            </a:pPr>
            <a:r>
              <a:rPr lang="ru-RU" dirty="0" smtClean="0"/>
              <a:t>В течение учебного года педагоги работали над решением поставленных перед коллективом следующих задач:</a:t>
            </a:r>
          </a:p>
          <a:p>
            <a:pPr marL="342900" lvl="0" indent="-342900" fontAlgn="base">
              <a:spcBef>
                <a:spcPct val="0"/>
              </a:spcBef>
              <a:spcAft>
                <a:spcPct val="0"/>
              </a:spcAft>
              <a:buAutoNum type="arabicPeriod"/>
            </a:pPr>
            <a:r>
              <a:rPr lang="ru-RU" dirty="0" smtClean="0"/>
              <a:t>Совершенствовать работу по сохранению и укреплению                     здоровья детей через комплексный подход посредством интеграции образовательных областей.</a:t>
            </a:r>
          </a:p>
          <a:p>
            <a:pPr marL="342900" lvl="0" indent="-342900" fontAlgn="base">
              <a:spcBef>
                <a:spcPct val="0"/>
              </a:spcBef>
              <a:spcAft>
                <a:spcPct val="0"/>
              </a:spcAft>
              <a:buAutoNum type="arabicPeriod"/>
            </a:pPr>
            <a:r>
              <a:rPr lang="ru-RU" dirty="0" smtClean="0"/>
              <a:t> Продолжать работу по  нравственно-патриотическому  воспитанию детей в условиях  личностно-ориентированного  воспитательно-образовательного процесса  посредством  приобщения  к  культурно-историческому  наследию родного края. </a:t>
            </a:r>
          </a:p>
          <a:p>
            <a:pPr marL="342900" indent="-342900" fontAlgn="base">
              <a:spcBef>
                <a:spcPct val="0"/>
              </a:spcBef>
              <a:spcAft>
                <a:spcPct val="0"/>
              </a:spcAft>
            </a:pPr>
            <a:r>
              <a:rPr lang="ru-RU" dirty="0" smtClean="0"/>
              <a:t>3.   Продолжать  реализовывать  основную   общеобразовательную  программу ДОУ  в  соответствии  с  ФГОС.  Продолжать  совершенствовать  систему комплексно-тематического  планирования  воспитательно-образовательного процесса с учетом содержания образовательных областей.</a:t>
            </a:r>
            <a:endParaRPr lang="ru-RU" b="1" dirty="0" smtClean="0"/>
          </a:p>
          <a:p>
            <a:pPr marL="342900" lvl="0" indent="-342900" fontAlgn="base">
              <a:spcBef>
                <a:spcPct val="0"/>
              </a:spcBef>
              <a:spcAft>
                <a:spcPct val="0"/>
              </a:spcAft>
            </a:pP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Ольга\Desktop\Рисунок1.jpg"/>
          <p:cNvPicPr>
            <a:picLocks noChangeAspect="1" noChangeArrowheads="1"/>
          </p:cNvPicPr>
          <p:nvPr/>
        </p:nvPicPr>
        <p:blipFill>
          <a:blip r:embed="rId2" cstate="print"/>
          <a:srcRect b="2746"/>
          <a:stretch>
            <a:fillRect/>
          </a:stretch>
        </p:blipFill>
        <p:spPr bwMode="auto">
          <a:xfrm>
            <a:off x="-12701" y="-12701"/>
            <a:ext cx="9156701" cy="6870701"/>
          </a:xfrm>
          <a:prstGeom prst="rect">
            <a:avLst/>
          </a:prstGeom>
          <a:noFill/>
        </p:spPr>
      </p:pic>
      <p:sp>
        <p:nvSpPr>
          <p:cNvPr id="3" name="Прямоугольник 2"/>
          <p:cNvSpPr/>
          <p:nvPr/>
        </p:nvSpPr>
        <p:spPr>
          <a:xfrm>
            <a:off x="611560" y="1028342"/>
            <a:ext cx="7920880" cy="3477875"/>
          </a:xfrm>
          <a:prstGeom prst="rect">
            <a:avLst/>
          </a:prstGeom>
        </p:spPr>
        <p:txBody>
          <a:bodyPr wrap="square">
            <a:spAutoFit/>
          </a:bodyPr>
          <a:lstStyle/>
          <a:p>
            <a:r>
              <a:rPr lang="ru-RU" sz="2000" dirty="0" smtClean="0"/>
              <a:t>На протяжении года эти задачи решались в непрерывной образовательной деятельности, совместной и самостоятельной деятельности детей.                                                                                                                                                    Педагогами детского сада за 2016-2017 </a:t>
            </a:r>
            <a:r>
              <a:rPr lang="ru-RU" sz="2000" dirty="0" err="1" smtClean="0"/>
              <a:t>уч.г</a:t>
            </a:r>
            <a:r>
              <a:rPr lang="ru-RU" sz="2000" dirty="0" smtClean="0"/>
              <a:t>.  проведена большая работа,  это:  формирование предпосылок у детей подготовительной группы к обучению в школе, праздники  осенние, новогодние, музыкальные, спортивные развлечения;  тематические  выставки поделок «Дары осени», «Новогодний сувенир», оформление стендов «Наша Армия сильна», «Моя любимая мама», «Портрет моей мамы», акция «Солдатский платок». Ко дню победы воспитанники детского сада по традиции возложили цветы к обелиску.</a:t>
            </a:r>
            <a:endParaRPr lang="ru-RU"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Ольга\Desktop\Рисунок1.jpg"/>
          <p:cNvPicPr>
            <a:picLocks noChangeAspect="1" noChangeArrowheads="1"/>
          </p:cNvPicPr>
          <p:nvPr/>
        </p:nvPicPr>
        <p:blipFill>
          <a:blip r:embed="rId2" cstate="print"/>
          <a:srcRect b="3794"/>
          <a:stretch>
            <a:fillRect/>
          </a:stretch>
        </p:blipFill>
        <p:spPr bwMode="auto">
          <a:xfrm>
            <a:off x="-12701" y="-12701"/>
            <a:ext cx="9156701" cy="6870701"/>
          </a:xfrm>
          <a:prstGeom prst="rect">
            <a:avLst/>
          </a:prstGeom>
          <a:noFill/>
        </p:spPr>
      </p:pic>
      <p:sp>
        <p:nvSpPr>
          <p:cNvPr id="4" name="Прямоугольник 3"/>
          <p:cNvSpPr/>
          <p:nvPr/>
        </p:nvSpPr>
        <p:spPr>
          <a:xfrm>
            <a:off x="683568" y="620688"/>
            <a:ext cx="7848872" cy="3693319"/>
          </a:xfrm>
          <a:prstGeom prst="rect">
            <a:avLst/>
          </a:prstGeom>
        </p:spPr>
        <p:txBody>
          <a:bodyPr wrap="square">
            <a:spAutoFit/>
          </a:bodyPr>
          <a:lstStyle/>
          <a:p>
            <a:r>
              <a:rPr lang="ru-RU" dirty="0" smtClean="0"/>
              <a:t>В детском саду проводится кружковая работа: кружок «</a:t>
            </a:r>
            <a:r>
              <a:rPr lang="ru-RU" dirty="0" err="1" smtClean="0"/>
              <a:t>Логовичок</a:t>
            </a:r>
            <a:r>
              <a:rPr lang="ru-RU" dirty="0" smtClean="0"/>
              <a:t>» коммуникативно-речевого направления, кружок «Истоки» музыкально-эстетического направления, кружок «Юный пешеход» социально-коммуникативного направления. И течение учебного года педагогами были показаны открытые занятия по различным образовательным областям:  Кравченко Н.В. – открытое занятие в старшей группе по ФЭМП; Козлова Л.Н. – в первой младшей группе открытое занятие по развитию общих речевых навыков, образовательная область коммуникация; Суслова Ж.С.- открытое занятие во второй младшей группе по аппликации, образовательная область художественно-эстетическое развитие, Сальникова Е.В. – в подготовительной группе на тему «На лесной поляне», образовательная область познание.</a:t>
            </a:r>
            <a:endParaRPr lang="ru-RU" b="1" dirty="0" smtClean="0"/>
          </a:p>
          <a:p>
            <a:r>
              <a:rPr lang="ru-RU" dirty="0" smtClean="0"/>
              <a:t>Также и для родителей было проведено открытое занятие кружка «</a:t>
            </a:r>
            <a:r>
              <a:rPr lang="ru-RU" dirty="0" err="1" smtClean="0"/>
              <a:t>Логовичок</a:t>
            </a:r>
            <a:r>
              <a:rPr lang="ru-RU" dirty="0" smtClean="0"/>
              <a:t>». </a:t>
            </a:r>
          </a:p>
        </p:txBody>
      </p:sp>
      <p:sp>
        <p:nvSpPr>
          <p:cNvPr id="5" name="Прямоугольник 4"/>
          <p:cNvSpPr/>
          <p:nvPr/>
        </p:nvSpPr>
        <p:spPr>
          <a:xfrm>
            <a:off x="3851920" y="4221088"/>
            <a:ext cx="4572000" cy="1754326"/>
          </a:xfrm>
          <a:prstGeom prst="rect">
            <a:avLst/>
          </a:prstGeom>
        </p:spPr>
        <p:txBody>
          <a:bodyPr>
            <a:spAutoFit/>
          </a:bodyPr>
          <a:lstStyle/>
          <a:p>
            <a:r>
              <a:rPr lang="ru-RU" dirty="0" smtClean="0"/>
              <a:t>За 2016-2017 годы прошли курсы повышения квалификации при областном институте усовершенствования учителей в Твери следующие педагоги: </a:t>
            </a:r>
            <a:r>
              <a:rPr lang="ru-RU" dirty="0" smtClean="0"/>
              <a:t>Лебедева </a:t>
            </a:r>
            <a:r>
              <a:rPr lang="ru-RU" dirty="0" smtClean="0"/>
              <a:t>Л.В., Фомина Л.Б., Козлова Л.Н</a:t>
            </a:r>
            <a:r>
              <a:rPr lang="ru-RU" dirty="0" smtClean="0"/>
              <a:t>.   Рыбкина О.В., Суслова Ж.С. прошли  курсы дистанционно.</a:t>
            </a:r>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Ольга\Desktop\Рисунок1.jpg"/>
          <p:cNvPicPr>
            <a:picLocks noChangeAspect="1" noChangeArrowheads="1"/>
          </p:cNvPicPr>
          <p:nvPr/>
        </p:nvPicPr>
        <p:blipFill>
          <a:blip r:embed="rId2" cstate="print"/>
          <a:srcRect b="3794"/>
          <a:stretch>
            <a:fillRect/>
          </a:stretch>
        </p:blipFill>
        <p:spPr bwMode="auto">
          <a:xfrm>
            <a:off x="-12701" y="-12701"/>
            <a:ext cx="9156701" cy="6870701"/>
          </a:xfrm>
          <a:prstGeom prst="rect">
            <a:avLst/>
          </a:prstGeom>
          <a:noFill/>
        </p:spPr>
      </p:pic>
      <p:sp>
        <p:nvSpPr>
          <p:cNvPr id="4" name="Прямоугольник 3"/>
          <p:cNvSpPr/>
          <p:nvPr/>
        </p:nvSpPr>
        <p:spPr>
          <a:xfrm>
            <a:off x="539552" y="1028343"/>
            <a:ext cx="7992888" cy="3170099"/>
          </a:xfrm>
          <a:prstGeom prst="rect">
            <a:avLst/>
          </a:prstGeom>
        </p:spPr>
        <p:txBody>
          <a:bodyPr wrap="square">
            <a:spAutoFit/>
          </a:bodyPr>
          <a:lstStyle/>
          <a:p>
            <a:r>
              <a:rPr lang="ru-RU" sz="2000" dirty="0" smtClean="0"/>
              <a:t>Таким образом,  деятельность педагогического коллектива ДОУ в течение  года была разнообразной и многоплановой. Достигнутые результаты работы в целом соответствуют поставленным в начале учебного года целям и задачам. Проведенный анализ образовательной деятельности показал на необходимость продолжить работу в следующих направлениях:                                                                                                               - систематическая работа по сохранению и укреплению здоровья;                                                                                                     - развитие игровой деятельности дошкольников;                                                                                      - развитие педагогической компетентности в вопросах организации работы на основе федеральных государственных требований.</a:t>
            </a:r>
            <a:endParaRPr lang="ru-RU"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Ольга\Desktop\Рисунок1.jpg"/>
          <p:cNvPicPr>
            <a:picLocks noChangeAspect="1" noChangeArrowheads="1"/>
          </p:cNvPicPr>
          <p:nvPr/>
        </p:nvPicPr>
        <p:blipFill>
          <a:blip r:embed="rId2" cstate="print"/>
          <a:srcRect b="2746"/>
          <a:stretch>
            <a:fillRect/>
          </a:stretch>
        </p:blipFill>
        <p:spPr bwMode="auto">
          <a:xfrm>
            <a:off x="-12701" y="-12701"/>
            <a:ext cx="9156701" cy="6870701"/>
          </a:xfrm>
          <a:prstGeom prst="rect">
            <a:avLst/>
          </a:prstGeom>
          <a:noFill/>
        </p:spPr>
      </p:pic>
      <p:sp>
        <p:nvSpPr>
          <p:cNvPr id="4" name="Прямоугольник 3"/>
          <p:cNvSpPr/>
          <p:nvPr/>
        </p:nvSpPr>
        <p:spPr>
          <a:xfrm>
            <a:off x="2051720" y="476672"/>
            <a:ext cx="4968552" cy="461665"/>
          </a:xfrm>
          <a:prstGeom prst="rect">
            <a:avLst/>
          </a:prstGeom>
        </p:spPr>
        <p:txBody>
          <a:bodyPr wrap="square">
            <a:spAutoFit/>
          </a:bodyPr>
          <a:lstStyle/>
          <a:p>
            <a:r>
              <a:rPr lang="ru-RU" sz="2400" b="1" dirty="0" smtClean="0"/>
              <a:t>Перспективы и планы развития</a:t>
            </a:r>
            <a:endParaRPr lang="ru-RU" sz="2000" dirty="0"/>
          </a:p>
        </p:txBody>
      </p:sp>
      <p:graphicFrame>
        <p:nvGraphicFramePr>
          <p:cNvPr id="5" name="Таблица 4"/>
          <p:cNvGraphicFramePr>
            <a:graphicFrameLocks noGrp="1"/>
          </p:cNvGraphicFramePr>
          <p:nvPr/>
        </p:nvGraphicFramePr>
        <p:xfrm>
          <a:off x="395536" y="980728"/>
          <a:ext cx="8568952" cy="5339626"/>
        </p:xfrm>
        <a:graphic>
          <a:graphicData uri="http://schemas.openxmlformats.org/drawingml/2006/table">
            <a:tbl>
              <a:tblPr/>
              <a:tblGrid>
                <a:gridCol w="1512168"/>
                <a:gridCol w="7056784"/>
              </a:tblGrid>
              <a:tr h="950506">
                <a:tc>
                  <a:txBody>
                    <a:bodyPr/>
                    <a:lstStyle/>
                    <a:p>
                      <a:pPr>
                        <a:spcAft>
                          <a:spcPts val="0"/>
                        </a:spcAft>
                      </a:pPr>
                      <a:r>
                        <a:rPr lang="ru-RU" sz="1800" b="1" dirty="0">
                          <a:latin typeface="Times New Roman"/>
                          <a:ea typeface="Times New Roman"/>
                        </a:rPr>
                        <a:t>Полное наименование программы </a:t>
                      </a:r>
                      <a:endParaRPr lang="ru-RU" sz="1800" dirty="0">
                        <a:latin typeface="Times New Roman"/>
                        <a:ea typeface="Times New Roman"/>
                      </a:endParaRPr>
                    </a:p>
                  </a:txBody>
                  <a:tcPr marL="24581" marR="24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800">
                          <a:latin typeface="Times New Roman"/>
                          <a:ea typeface="Times New Roman"/>
                        </a:rPr>
                        <a:t>Программа развития Муниципального дошкольного образовательного учреждения детский сад №1 «Гнездышко» Кимрского района </a:t>
                      </a:r>
                    </a:p>
                  </a:txBody>
                  <a:tcPr marL="24581" marR="24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0506">
                <a:tc>
                  <a:txBody>
                    <a:bodyPr/>
                    <a:lstStyle/>
                    <a:p>
                      <a:pPr>
                        <a:spcAft>
                          <a:spcPts val="0"/>
                        </a:spcAft>
                      </a:pPr>
                      <a:r>
                        <a:rPr lang="ru-RU" sz="1800" b="1" dirty="0">
                          <a:latin typeface="Times New Roman"/>
                          <a:ea typeface="Times New Roman"/>
                        </a:rPr>
                        <a:t>Период и этапы реализации программы</a:t>
                      </a:r>
                      <a:endParaRPr lang="ru-RU" sz="1800" dirty="0">
                        <a:latin typeface="Times New Roman"/>
                        <a:ea typeface="Times New Roman"/>
                      </a:endParaRPr>
                    </a:p>
                  </a:txBody>
                  <a:tcPr marL="24581" marR="24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800" dirty="0">
                          <a:latin typeface="Times New Roman"/>
                          <a:ea typeface="Times New Roman"/>
                        </a:rPr>
                        <a:t>2017 - 2022</a:t>
                      </a:r>
                    </a:p>
                  </a:txBody>
                  <a:tcPr marL="24581" marR="24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0506">
                <a:tc>
                  <a:txBody>
                    <a:bodyPr/>
                    <a:lstStyle/>
                    <a:p>
                      <a:pPr>
                        <a:spcAft>
                          <a:spcPts val="0"/>
                        </a:spcAft>
                      </a:pPr>
                      <a:r>
                        <a:rPr lang="ru-RU" sz="1800" b="1" dirty="0">
                          <a:latin typeface="Times New Roman"/>
                          <a:ea typeface="Times New Roman"/>
                        </a:rPr>
                        <a:t>Основания для разработки программы</a:t>
                      </a:r>
                      <a:endParaRPr lang="ru-RU" sz="1800" dirty="0">
                        <a:latin typeface="Times New Roman"/>
                        <a:ea typeface="Times New Roman"/>
                      </a:endParaRPr>
                    </a:p>
                  </a:txBody>
                  <a:tcPr marL="24581" marR="24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800" dirty="0">
                          <a:latin typeface="Times New Roman"/>
                          <a:ea typeface="Times New Roman"/>
                        </a:rPr>
                        <a:t>Нормативные документы</a:t>
                      </a:r>
                    </a:p>
                  </a:txBody>
                  <a:tcPr marL="24581" marR="24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1011">
                <a:tc>
                  <a:txBody>
                    <a:bodyPr/>
                    <a:lstStyle/>
                    <a:p>
                      <a:pPr>
                        <a:spcAft>
                          <a:spcPts val="0"/>
                        </a:spcAft>
                      </a:pPr>
                      <a:r>
                        <a:rPr lang="ru-RU" sz="1800" b="1" dirty="0">
                          <a:latin typeface="Times New Roman"/>
                          <a:ea typeface="Times New Roman"/>
                        </a:rPr>
                        <a:t>Проблемы</a:t>
                      </a:r>
                      <a:endParaRPr lang="ru-RU" sz="1800" dirty="0">
                        <a:latin typeface="Times New Roman"/>
                        <a:ea typeface="Times New Roman"/>
                      </a:endParaRPr>
                    </a:p>
                  </a:txBody>
                  <a:tcPr marL="24581" marR="24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spcAft>
                          <a:spcPts val="0"/>
                        </a:spcAft>
                        <a:buFont typeface="+mj-lt"/>
                        <a:buAutoNum type="arabicPeriod"/>
                        <a:tabLst>
                          <a:tab pos="457200" algn="l"/>
                        </a:tabLst>
                      </a:pPr>
                      <a:r>
                        <a:rPr lang="ru-RU" sz="1800" dirty="0">
                          <a:latin typeface="Times New Roman"/>
                          <a:ea typeface="Times New Roman"/>
                        </a:rPr>
                        <a:t>Недостаточная готовность и включенность родителей в управление качеством образования детей.</a:t>
                      </a:r>
                    </a:p>
                    <a:p>
                      <a:pPr marL="342900" lvl="0" indent="-342900">
                        <a:spcAft>
                          <a:spcPts val="0"/>
                        </a:spcAft>
                        <a:buFont typeface="+mj-lt"/>
                        <a:buAutoNum type="arabicPeriod"/>
                        <a:tabLst>
                          <a:tab pos="457200" algn="l"/>
                        </a:tabLst>
                      </a:pPr>
                      <a:r>
                        <a:rPr lang="ru-RU" sz="1800" dirty="0">
                          <a:latin typeface="Times New Roman"/>
                          <a:ea typeface="Times New Roman"/>
                        </a:rPr>
                        <a:t>Необходимость интенсификации педагогического труда, повышения качества  и результативности  к применению современных образовательных технологий.</a:t>
                      </a:r>
                    </a:p>
                    <a:p>
                      <a:pPr marL="342900" lvl="0" indent="-342900">
                        <a:spcAft>
                          <a:spcPts val="0"/>
                        </a:spcAft>
                        <a:buFont typeface="+mj-lt"/>
                        <a:buAutoNum type="arabicPeriod"/>
                        <a:tabLst>
                          <a:tab pos="457200" algn="l"/>
                        </a:tabLst>
                      </a:pPr>
                      <a:r>
                        <a:rPr lang="ru-RU" sz="1800" dirty="0">
                          <a:latin typeface="Times New Roman"/>
                          <a:ea typeface="Times New Roman"/>
                        </a:rPr>
                        <a:t>Необходимость расширения сферы дополнительного образования, как основной формы проявления социальной активности дошкольников.</a:t>
                      </a:r>
                    </a:p>
                  </a:txBody>
                  <a:tcPr marL="24581" marR="24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Ольга\Desktop\Рисунок1.jpg"/>
          <p:cNvPicPr>
            <a:picLocks noChangeAspect="1" noChangeArrowheads="1"/>
          </p:cNvPicPr>
          <p:nvPr/>
        </p:nvPicPr>
        <p:blipFill>
          <a:blip r:embed="rId2" cstate="print"/>
          <a:srcRect b="3794"/>
          <a:stretch>
            <a:fillRect/>
          </a:stretch>
        </p:blipFill>
        <p:spPr bwMode="auto">
          <a:xfrm>
            <a:off x="-12701" y="-12701"/>
            <a:ext cx="9156701" cy="6870701"/>
          </a:xfrm>
          <a:prstGeom prst="rect">
            <a:avLst/>
          </a:prstGeom>
          <a:noFill/>
        </p:spPr>
      </p:pic>
      <p:graphicFrame>
        <p:nvGraphicFramePr>
          <p:cNvPr id="3" name="Таблица 2"/>
          <p:cNvGraphicFramePr>
            <a:graphicFrameLocks noGrp="1"/>
          </p:cNvGraphicFramePr>
          <p:nvPr/>
        </p:nvGraphicFramePr>
        <p:xfrm>
          <a:off x="395536" y="548680"/>
          <a:ext cx="8496943" cy="4663440"/>
        </p:xfrm>
        <a:graphic>
          <a:graphicData uri="http://schemas.openxmlformats.org/drawingml/2006/table">
            <a:tbl>
              <a:tblPr/>
              <a:tblGrid>
                <a:gridCol w="1368152"/>
                <a:gridCol w="7128791"/>
              </a:tblGrid>
              <a:tr h="831632">
                <a:tc>
                  <a:txBody>
                    <a:bodyPr/>
                    <a:lstStyle/>
                    <a:p>
                      <a:pPr>
                        <a:spcAft>
                          <a:spcPts val="0"/>
                        </a:spcAft>
                      </a:pPr>
                      <a:r>
                        <a:rPr lang="ru-RU" sz="1800" b="1" dirty="0">
                          <a:latin typeface="Times New Roman"/>
                          <a:ea typeface="Times New Roman"/>
                        </a:rPr>
                        <a:t>Цель программы</a:t>
                      </a:r>
                      <a:endParaRPr lang="ru-RU" sz="1800" dirty="0">
                        <a:latin typeface="Times New Roman"/>
                        <a:ea typeface="Times New Roman"/>
                      </a:endParaRPr>
                    </a:p>
                  </a:txBody>
                  <a:tcPr marL="34636" marR="346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67640" algn="just">
                        <a:spcAft>
                          <a:spcPts val="0"/>
                        </a:spcAft>
                      </a:pPr>
                      <a:r>
                        <a:rPr lang="ru-RU" sz="1800" dirty="0">
                          <a:latin typeface="Times New Roman"/>
                          <a:ea typeface="Times New Roman"/>
                        </a:rPr>
                        <a:t>Обеспечение высокого качества  разностороннего, полноценного развития каждого ребенка. На основе диагностики его психологических и индивидуальных особенностей. Создание условий для развития образовательного учреждения  в сотрудничестве с семьёй</a:t>
                      </a:r>
                    </a:p>
                  </a:txBody>
                  <a:tcPr marL="34636" marR="346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22801">
                <a:tc>
                  <a:txBody>
                    <a:bodyPr/>
                    <a:lstStyle/>
                    <a:p>
                      <a:pPr>
                        <a:spcAft>
                          <a:spcPts val="0"/>
                        </a:spcAft>
                      </a:pPr>
                      <a:r>
                        <a:rPr lang="ru-RU" sz="1800" b="1" dirty="0">
                          <a:latin typeface="Times New Roman"/>
                          <a:ea typeface="Times New Roman"/>
                        </a:rPr>
                        <a:t>Основные задачи программы</a:t>
                      </a:r>
                      <a:endParaRPr lang="ru-RU" sz="1800" dirty="0">
                        <a:latin typeface="Times New Roman"/>
                        <a:ea typeface="Times New Roman"/>
                      </a:endParaRPr>
                    </a:p>
                  </a:txBody>
                  <a:tcPr marL="34636" marR="346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spcAft>
                          <a:spcPts val="0"/>
                        </a:spcAft>
                        <a:buFont typeface="+mj-lt"/>
                        <a:buAutoNum type="arabicPeriod"/>
                        <a:tabLst>
                          <a:tab pos="194945" algn="l"/>
                        </a:tabLst>
                      </a:pPr>
                      <a:r>
                        <a:rPr lang="ru-RU" sz="1800" dirty="0">
                          <a:latin typeface="Times New Roman"/>
                          <a:ea typeface="Times New Roman"/>
                        </a:rPr>
                        <a:t>Построить систему качественного воспитания</a:t>
                      </a:r>
                    </a:p>
                    <a:p>
                      <a:pPr marL="342900" lvl="0" indent="-342900" algn="just">
                        <a:spcAft>
                          <a:spcPts val="0"/>
                        </a:spcAft>
                        <a:buFont typeface="+mj-lt"/>
                        <a:buAutoNum type="arabicPeriod"/>
                        <a:tabLst>
                          <a:tab pos="194945" algn="l"/>
                        </a:tabLst>
                      </a:pPr>
                      <a:r>
                        <a:rPr lang="ru-RU" sz="1800" dirty="0">
                          <a:solidFill>
                            <a:srgbClr val="000000"/>
                          </a:solidFill>
                          <a:latin typeface="Times New Roman"/>
                          <a:ea typeface="Times New Roman"/>
                        </a:rPr>
                        <a:t>Создать условия, максимально обеспечивающие развитие  и саморазвитие детей, а так же развитие их творческого потенциала на основе формирования психологического и эмоционального благополучия.</a:t>
                      </a:r>
                      <a:endParaRPr lang="ru-RU" sz="1800" dirty="0">
                        <a:latin typeface="Times New Roman"/>
                        <a:ea typeface="Times New Roman"/>
                      </a:endParaRPr>
                    </a:p>
                    <a:p>
                      <a:pPr marL="342900" lvl="0" indent="-342900" algn="just">
                        <a:spcAft>
                          <a:spcPts val="0"/>
                        </a:spcAft>
                        <a:buFont typeface="+mj-lt"/>
                        <a:buAutoNum type="arabicPeriod"/>
                        <a:tabLst>
                          <a:tab pos="194945" algn="l"/>
                        </a:tabLst>
                      </a:pPr>
                      <a:r>
                        <a:rPr lang="ru-RU" sz="1800" dirty="0">
                          <a:solidFill>
                            <a:srgbClr val="000000"/>
                          </a:solidFill>
                          <a:latin typeface="Times New Roman"/>
                          <a:ea typeface="Times New Roman"/>
                        </a:rPr>
                        <a:t>Создать условия для социально-ориентированных форм работы с детьми, основанных на современных программах и технологиях, способствующих реализации образовательных задач и социального заказа родителей.</a:t>
                      </a:r>
                      <a:endParaRPr lang="ru-RU" sz="1800" dirty="0">
                        <a:latin typeface="Times New Roman"/>
                        <a:ea typeface="Times New Roman"/>
                      </a:endParaRPr>
                    </a:p>
                    <a:p>
                      <a:pPr marL="342900" lvl="0" indent="-342900" algn="just">
                        <a:spcAft>
                          <a:spcPts val="0"/>
                        </a:spcAft>
                        <a:buFont typeface="+mj-lt"/>
                        <a:buAutoNum type="arabicPeriod"/>
                        <a:tabLst>
                          <a:tab pos="194945" algn="l"/>
                        </a:tabLst>
                      </a:pPr>
                      <a:r>
                        <a:rPr lang="ru-RU" sz="1800" dirty="0">
                          <a:solidFill>
                            <a:srgbClr val="000000"/>
                          </a:solidFill>
                          <a:latin typeface="Times New Roman"/>
                          <a:ea typeface="Times New Roman"/>
                        </a:rPr>
                        <a:t>Создать единый соц. культурный контекст воспитания  в дошкольном учреждении и семье, тесное сотрудничество с МОУ </a:t>
                      </a:r>
                      <a:r>
                        <a:rPr lang="ru-RU" sz="1800" dirty="0" err="1">
                          <a:solidFill>
                            <a:srgbClr val="000000"/>
                          </a:solidFill>
                          <a:latin typeface="Times New Roman"/>
                          <a:ea typeface="Times New Roman"/>
                        </a:rPr>
                        <a:t>Белогородская</a:t>
                      </a:r>
                      <a:r>
                        <a:rPr lang="ru-RU" sz="1800" dirty="0">
                          <a:solidFill>
                            <a:srgbClr val="000000"/>
                          </a:solidFill>
                          <a:latin typeface="Times New Roman"/>
                          <a:ea typeface="Times New Roman"/>
                        </a:rPr>
                        <a:t> СОШ</a:t>
                      </a:r>
                      <a:endParaRPr lang="ru-RU" sz="1800" dirty="0">
                        <a:latin typeface="Times New Roman"/>
                        <a:ea typeface="Times New Roman"/>
                      </a:endParaRPr>
                    </a:p>
                    <a:p>
                      <a:pPr marL="342900" lvl="0" indent="-342900" algn="just">
                        <a:spcAft>
                          <a:spcPts val="0"/>
                        </a:spcAft>
                        <a:buFont typeface="+mj-lt"/>
                        <a:buAutoNum type="arabicPeriod"/>
                        <a:tabLst>
                          <a:tab pos="194945" algn="l"/>
                        </a:tabLst>
                      </a:pPr>
                      <a:r>
                        <a:rPr lang="ru-RU" sz="1800" dirty="0">
                          <a:solidFill>
                            <a:srgbClr val="000000"/>
                          </a:solidFill>
                          <a:latin typeface="Times New Roman"/>
                          <a:ea typeface="Times New Roman"/>
                        </a:rPr>
                        <a:t>Решать приоритетные  задачи развития МДОУ.</a:t>
                      </a:r>
                      <a:endParaRPr lang="ru-RU" sz="1800" dirty="0">
                        <a:latin typeface="Times New Roman"/>
                        <a:ea typeface="Times New Roman"/>
                      </a:endParaRPr>
                    </a:p>
                  </a:txBody>
                  <a:tcPr marL="34636" marR="346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Ольга\Desktop\Рисунок1.jpg"/>
          <p:cNvPicPr>
            <a:picLocks noChangeAspect="1" noChangeArrowheads="1"/>
          </p:cNvPicPr>
          <p:nvPr/>
        </p:nvPicPr>
        <p:blipFill>
          <a:blip r:embed="rId2" cstate="print"/>
          <a:srcRect b="4842"/>
          <a:stretch>
            <a:fillRect/>
          </a:stretch>
        </p:blipFill>
        <p:spPr bwMode="auto">
          <a:xfrm>
            <a:off x="-12701" y="-12701"/>
            <a:ext cx="9156701" cy="6870701"/>
          </a:xfrm>
          <a:prstGeom prst="rect">
            <a:avLst/>
          </a:prstGeom>
          <a:noFill/>
        </p:spPr>
      </p:pic>
      <p:graphicFrame>
        <p:nvGraphicFramePr>
          <p:cNvPr id="4" name="Таблица 3"/>
          <p:cNvGraphicFramePr>
            <a:graphicFrameLocks noGrp="1"/>
          </p:cNvGraphicFramePr>
          <p:nvPr/>
        </p:nvGraphicFramePr>
        <p:xfrm>
          <a:off x="179512" y="980728"/>
          <a:ext cx="8712968" cy="3816425"/>
        </p:xfrm>
        <a:graphic>
          <a:graphicData uri="http://schemas.openxmlformats.org/drawingml/2006/table">
            <a:tbl>
              <a:tblPr/>
              <a:tblGrid>
                <a:gridCol w="1440160"/>
                <a:gridCol w="7272808"/>
              </a:tblGrid>
              <a:tr h="1459221">
                <a:tc>
                  <a:txBody>
                    <a:bodyPr/>
                    <a:lstStyle/>
                    <a:p>
                      <a:pPr>
                        <a:spcAft>
                          <a:spcPts val="0"/>
                        </a:spcAft>
                      </a:pPr>
                      <a:r>
                        <a:rPr lang="ru-RU" sz="1800" b="1" dirty="0">
                          <a:latin typeface="Times New Roman"/>
                          <a:ea typeface="Times New Roman"/>
                        </a:rPr>
                        <a:t>Ожидаемый результат реализации программы: </a:t>
                      </a:r>
                      <a:endParaRPr lang="ru-RU" sz="1800" dirty="0">
                        <a:latin typeface="Times New Roman"/>
                        <a:ea typeface="Times New Roman"/>
                      </a:endParaRPr>
                    </a:p>
                  </a:txBody>
                  <a:tcPr marL="34636" marR="346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spcAft>
                          <a:spcPts val="0"/>
                        </a:spcAft>
                        <a:buFont typeface="Symbol"/>
                        <a:buChar char=""/>
                        <a:tabLst>
                          <a:tab pos="498475" algn="l"/>
                        </a:tabLst>
                      </a:pPr>
                      <a:r>
                        <a:rPr lang="ru-RU" sz="1800" dirty="0">
                          <a:solidFill>
                            <a:srgbClr val="000000"/>
                          </a:solidFill>
                          <a:latin typeface="Times New Roman"/>
                          <a:ea typeface="Times New Roman"/>
                        </a:rPr>
                        <a:t>дальнейшее развитие МДОУ, предоставление широкого спектра образовательных услуг с уче­том потребностей семей воспитанников; </a:t>
                      </a:r>
                      <a:endParaRPr lang="ru-RU" sz="1800" dirty="0">
                        <a:latin typeface="Times New Roman"/>
                        <a:ea typeface="Times New Roman"/>
                      </a:endParaRPr>
                    </a:p>
                    <a:p>
                      <a:pPr marL="342900" lvl="0" indent="-342900">
                        <a:spcAft>
                          <a:spcPts val="0"/>
                        </a:spcAft>
                        <a:buFont typeface="Symbol"/>
                        <a:buChar char=""/>
                        <a:tabLst>
                          <a:tab pos="498475" algn="l"/>
                        </a:tabLst>
                      </a:pPr>
                      <a:r>
                        <a:rPr lang="ru-RU" sz="1800" dirty="0">
                          <a:solidFill>
                            <a:srgbClr val="000000"/>
                          </a:solidFill>
                          <a:latin typeface="Times New Roman"/>
                          <a:ea typeface="Times New Roman"/>
                        </a:rPr>
                        <a:t>укрепление кадрового потенциала МДОУ; </a:t>
                      </a:r>
                      <a:endParaRPr lang="ru-RU" sz="1800" dirty="0">
                        <a:latin typeface="Times New Roman"/>
                        <a:ea typeface="Times New Roman"/>
                      </a:endParaRPr>
                    </a:p>
                    <a:p>
                      <a:pPr marL="342900" lvl="0" indent="-342900">
                        <a:spcAft>
                          <a:spcPts val="0"/>
                        </a:spcAft>
                        <a:buFont typeface="Symbol"/>
                        <a:buChar char=""/>
                        <a:tabLst>
                          <a:tab pos="498475" algn="l"/>
                        </a:tabLst>
                      </a:pPr>
                      <a:r>
                        <a:rPr lang="ru-RU" sz="1800" b="1" dirty="0">
                          <a:solidFill>
                            <a:srgbClr val="000000"/>
                          </a:solidFill>
                          <a:latin typeface="Times New Roman"/>
                          <a:ea typeface="Times New Roman"/>
                        </a:rPr>
                        <a:t> </a:t>
                      </a:r>
                      <a:r>
                        <a:rPr lang="ru-RU" sz="1800" dirty="0">
                          <a:solidFill>
                            <a:srgbClr val="000000"/>
                          </a:solidFill>
                          <a:latin typeface="Times New Roman"/>
                          <a:ea typeface="Times New Roman"/>
                        </a:rPr>
                        <a:t>укрепление материально-технической базы.</a:t>
                      </a:r>
                      <a:endParaRPr lang="ru-RU" sz="1800" dirty="0">
                        <a:latin typeface="Times New Roman"/>
                        <a:ea typeface="Times New Roman"/>
                      </a:endParaRPr>
                    </a:p>
                  </a:txBody>
                  <a:tcPr marL="34636" marR="346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46974">
                <a:tc>
                  <a:txBody>
                    <a:bodyPr/>
                    <a:lstStyle/>
                    <a:p>
                      <a:pPr>
                        <a:spcAft>
                          <a:spcPts val="0"/>
                        </a:spcAft>
                      </a:pPr>
                      <a:r>
                        <a:rPr lang="ru-RU" sz="1800" b="1">
                          <a:latin typeface="Times New Roman"/>
                          <a:ea typeface="Times New Roman"/>
                        </a:rPr>
                        <a:t>Финансирование программы:</a:t>
                      </a:r>
                      <a:endParaRPr lang="ru-RU" sz="1800">
                        <a:latin typeface="Times New Roman"/>
                        <a:ea typeface="Times New Roman"/>
                      </a:endParaRPr>
                    </a:p>
                  </a:txBody>
                  <a:tcPr marL="34636" marR="346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800" dirty="0">
                          <a:solidFill>
                            <a:srgbClr val="000000"/>
                          </a:solidFill>
                          <a:latin typeface="Times New Roman"/>
                          <a:ea typeface="Times New Roman"/>
                        </a:rPr>
                        <a:t>Осуществляется за счет бюджетных и внебюджетных средств.</a:t>
                      </a:r>
                      <a:endParaRPr lang="ru-RU" sz="1800" dirty="0">
                        <a:latin typeface="Times New Roman"/>
                        <a:ea typeface="Times New Roman"/>
                      </a:endParaRPr>
                    </a:p>
                  </a:txBody>
                  <a:tcPr marL="34636" marR="346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0230">
                <a:tc>
                  <a:txBody>
                    <a:bodyPr/>
                    <a:lstStyle/>
                    <a:p>
                      <a:pPr>
                        <a:spcAft>
                          <a:spcPts val="0"/>
                        </a:spcAft>
                      </a:pPr>
                      <a:r>
                        <a:rPr lang="ru-RU" sz="1800" b="1">
                          <a:latin typeface="Times New Roman"/>
                          <a:ea typeface="Times New Roman"/>
                        </a:rPr>
                        <a:t>Разработчики программы</a:t>
                      </a:r>
                      <a:endParaRPr lang="ru-RU" sz="1800">
                        <a:latin typeface="Times New Roman"/>
                        <a:ea typeface="Times New Roman"/>
                      </a:endParaRPr>
                    </a:p>
                  </a:txBody>
                  <a:tcPr marL="34636" marR="346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800" dirty="0">
                          <a:solidFill>
                            <a:srgbClr val="000000"/>
                          </a:solidFill>
                          <a:latin typeface="Times New Roman"/>
                          <a:ea typeface="Times New Roman"/>
                        </a:rPr>
                        <a:t>Муниципальное дошкольное образовательное учреждение   детский сад </a:t>
                      </a:r>
                      <a:r>
                        <a:rPr lang="ru-RU" sz="1800" dirty="0" smtClean="0">
                          <a:solidFill>
                            <a:srgbClr val="000000"/>
                          </a:solidFill>
                          <a:latin typeface="Times New Roman"/>
                          <a:ea typeface="Times New Roman"/>
                        </a:rPr>
                        <a:t>  №</a:t>
                      </a:r>
                      <a:r>
                        <a:rPr lang="ru-RU" sz="1800" dirty="0">
                          <a:solidFill>
                            <a:srgbClr val="000000"/>
                          </a:solidFill>
                          <a:latin typeface="Times New Roman"/>
                          <a:ea typeface="Times New Roman"/>
                        </a:rPr>
                        <a:t>1 «Гнездышко» Кимрского района</a:t>
                      </a:r>
                      <a:endParaRPr lang="ru-RU" sz="1800" dirty="0">
                        <a:latin typeface="Times New Roman"/>
                        <a:ea typeface="Times New Roman"/>
                      </a:endParaRPr>
                    </a:p>
                    <a:p>
                      <a:pPr>
                        <a:spcAft>
                          <a:spcPts val="0"/>
                        </a:spcAft>
                      </a:pPr>
                      <a:r>
                        <a:rPr lang="ru-RU" sz="1800" dirty="0">
                          <a:solidFill>
                            <a:srgbClr val="000000"/>
                          </a:solidFill>
                          <a:latin typeface="Times New Roman"/>
                          <a:ea typeface="Times New Roman"/>
                        </a:rPr>
                        <a:t>Творческая группа педагогов и родительская общественность</a:t>
                      </a:r>
                      <a:endParaRPr lang="ru-RU" sz="1800" dirty="0">
                        <a:latin typeface="Times New Roman"/>
                        <a:ea typeface="Times New Roman"/>
                      </a:endParaRPr>
                    </a:p>
                  </a:txBody>
                  <a:tcPr marL="34636" marR="346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Ольга\Desktop\Рисунок1.jpg"/>
          <p:cNvPicPr>
            <a:picLocks noChangeAspect="1" noChangeArrowheads="1"/>
          </p:cNvPicPr>
          <p:nvPr/>
        </p:nvPicPr>
        <p:blipFill>
          <a:blip r:embed="rId2" cstate="print"/>
          <a:srcRect b="2746"/>
          <a:stretch>
            <a:fillRect/>
          </a:stretch>
        </p:blipFill>
        <p:spPr bwMode="auto">
          <a:xfrm>
            <a:off x="29653" y="-12702"/>
            <a:ext cx="9156701" cy="6870701"/>
          </a:xfrm>
          <a:prstGeom prst="rect">
            <a:avLst/>
          </a:prstGeom>
          <a:noFill/>
        </p:spPr>
      </p:pic>
      <p:sp>
        <p:nvSpPr>
          <p:cNvPr id="3" name="TextBox 2"/>
          <p:cNvSpPr txBox="1"/>
          <p:nvPr/>
        </p:nvSpPr>
        <p:spPr>
          <a:xfrm>
            <a:off x="971600" y="548680"/>
            <a:ext cx="7272808" cy="830997"/>
          </a:xfrm>
          <a:prstGeom prst="rect">
            <a:avLst/>
          </a:prstGeom>
          <a:noFill/>
        </p:spPr>
        <p:txBody>
          <a:bodyPr wrap="square" rtlCol="0">
            <a:spAutoFit/>
          </a:bodyPr>
          <a:lstStyle/>
          <a:p>
            <a:pPr algn="ctr"/>
            <a:r>
              <a:rPr lang="ru-RU" sz="2400" b="1" dirty="0" smtClean="0"/>
              <a:t>Создание условий для реализации </a:t>
            </a:r>
          </a:p>
          <a:p>
            <a:pPr algn="ctr"/>
            <a:r>
              <a:rPr lang="ru-RU" sz="2400" b="1" dirty="0" smtClean="0"/>
              <a:t>образовательного процесса</a:t>
            </a:r>
            <a:endParaRPr lang="ru-RU" sz="2400" b="1" dirty="0"/>
          </a:p>
        </p:txBody>
      </p:sp>
      <p:sp>
        <p:nvSpPr>
          <p:cNvPr id="5" name="TextBox 4"/>
          <p:cNvSpPr txBox="1"/>
          <p:nvPr/>
        </p:nvSpPr>
        <p:spPr>
          <a:xfrm>
            <a:off x="467544" y="1340768"/>
            <a:ext cx="8316416" cy="3477875"/>
          </a:xfrm>
          <a:prstGeom prst="rect">
            <a:avLst/>
          </a:prstGeom>
          <a:noFill/>
        </p:spPr>
        <p:txBody>
          <a:bodyPr wrap="square" rtlCol="0">
            <a:spAutoFit/>
          </a:bodyPr>
          <a:lstStyle/>
          <a:p>
            <a:pPr marL="457200" indent="-457200">
              <a:buAutoNum type="arabicPeriod"/>
            </a:pPr>
            <a:r>
              <a:rPr lang="ru-RU" sz="2000" dirty="0" smtClean="0"/>
              <a:t>Отремонтированы прогулочные веранды, приобретено игровое оборудование на участках. </a:t>
            </a:r>
          </a:p>
          <a:p>
            <a:pPr marL="457200" indent="-457200">
              <a:buAutoNum type="arabicPeriod"/>
            </a:pPr>
            <a:r>
              <a:rPr lang="ru-RU" sz="2000" dirty="0" smtClean="0"/>
              <a:t>Частично заменены светильники в группах.</a:t>
            </a:r>
          </a:p>
          <a:p>
            <a:pPr marL="457200" indent="-457200">
              <a:buAutoNum type="arabicPeriod"/>
            </a:pPr>
            <a:r>
              <a:rPr lang="ru-RU" sz="2000" dirty="0" smtClean="0"/>
              <a:t>По периметру детского сада установлены камеры видео наблюдения.</a:t>
            </a:r>
          </a:p>
          <a:p>
            <a:pPr marL="457200" indent="-457200">
              <a:buAutoNum type="arabicPeriod"/>
            </a:pPr>
            <a:r>
              <a:rPr lang="ru-RU" sz="2000" dirty="0" smtClean="0"/>
              <a:t>Обновлено оборудование и приобретена </a:t>
            </a:r>
            <a:r>
              <a:rPr lang="ru-RU" sz="2000" dirty="0" smtClean="0"/>
              <a:t>посуда для пищеблока.</a:t>
            </a:r>
            <a:endParaRPr lang="ru-RU" sz="2000" dirty="0" smtClean="0"/>
          </a:p>
          <a:p>
            <a:pPr marL="457200" indent="-457200">
              <a:buAutoNum type="arabicPeriod"/>
            </a:pPr>
            <a:r>
              <a:rPr lang="ru-RU" sz="2000" dirty="0" smtClean="0"/>
              <a:t>Каждый год производится текущий ремонт в группах и подсобных помещениях.</a:t>
            </a:r>
          </a:p>
          <a:p>
            <a:pPr marL="457200" indent="-457200">
              <a:buAutoNum type="arabicPeriod"/>
            </a:pPr>
            <a:r>
              <a:rPr lang="ru-RU" sz="2000" dirty="0" smtClean="0"/>
              <a:t>Обновляется методическая литература и пособия для </a:t>
            </a:r>
            <a:r>
              <a:rPr lang="ru-RU" sz="2000" dirty="0" smtClean="0"/>
              <a:t>образовательной деятельности.</a:t>
            </a:r>
            <a:endParaRPr lang="ru-RU" sz="2000" dirty="0" smtClean="0"/>
          </a:p>
          <a:p>
            <a:pPr marL="457200" indent="-457200">
              <a:buAutoNum type="arabicPeriod"/>
            </a:pPr>
            <a:r>
              <a:rPr lang="ru-RU" sz="2000" dirty="0" smtClean="0"/>
              <a:t>Планируется капитальный ремонт крыши и приобретение игровой и учебной мебели.</a:t>
            </a:r>
            <a:endParaRPr lang="ru-RU"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911</TotalTime>
  <Words>1185</Words>
  <Application>Microsoft Office PowerPoint</Application>
  <PresentationFormat>Экран (4:3)</PresentationFormat>
  <Paragraphs>89</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Ольга</dc:creator>
  <cp:lastModifiedBy>admin</cp:lastModifiedBy>
  <cp:revision>76</cp:revision>
  <dcterms:created xsi:type="dcterms:W3CDTF">2018-02-19T05:14:47Z</dcterms:created>
  <dcterms:modified xsi:type="dcterms:W3CDTF">2018-02-26T13:23:47Z</dcterms:modified>
</cp:coreProperties>
</file>